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327" r:id="rId3"/>
    <p:sldId id="304" r:id="rId4"/>
    <p:sldId id="321" r:id="rId5"/>
    <p:sldId id="268" r:id="rId6"/>
    <p:sldId id="306" r:id="rId7"/>
    <p:sldId id="269" r:id="rId8"/>
    <p:sldId id="328" r:id="rId9"/>
    <p:sldId id="330" r:id="rId10"/>
    <p:sldId id="331" r:id="rId11"/>
    <p:sldId id="270" r:id="rId12"/>
    <p:sldId id="333" r:id="rId13"/>
    <p:sldId id="295" r:id="rId14"/>
    <p:sldId id="296" r:id="rId15"/>
    <p:sldId id="297" r:id="rId16"/>
    <p:sldId id="303" r:id="rId17"/>
    <p:sldId id="332" r:id="rId18"/>
    <p:sldId id="324" r:id="rId19"/>
    <p:sldId id="312"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CCCC"/>
    <a:srgbClr val="EFF1F5"/>
    <a:srgbClr val="9E480E"/>
    <a:srgbClr val="655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2" autoAdjust="0"/>
    <p:restoredTop sz="69950" autoAdjust="0"/>
  </p:normalViewPr>
  <p:slideViewPr>
    <p:cSldViewPr snapToGrid="0">
      <p:cViewPr varScale="1">
        <p:scale>
          <a:sx n="71" d="100"/>
          <a:sy n="71" d="100"/>
        </p:scale>
        <p:origin x="1674" y="7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AC89B-F2AB-4E4D-AF54-F6B80D19B58C}" type="datetimeFigureOut">
              <a:rPr lang="en-US" smtClean="0"/>
              <a:t>1/27/2021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D1BD1-7ED9-4779-8663-02A4C0A93551}" type="slidenum">
              <a:rPr lang="en-US" smtClean="0"/>
              <a:t>‹#›</a:t>
            </a:fld>
            <a:endParaRPr lang="en-US" dirty="0"/>
          </a:p>
        </p:txBody>
      </p:sp>
    </p:spTree>
    <p:extLst>
      <p:ext uri="{BB962C8B-B14F-4D97-AF65-F5344CB8AC3E}">
        <p14:creationId xmlns:p14="http://schemas.microsoft.com/office/powerpoint/2010/main" val="89155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stormwater@incog.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eq.ok.gov/water-quality-division/watershed-planning/integrated-repor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eq.maps.arcgis.com/home/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Welcome to the last of 4 Presentations addressing the basics of stormwater  permitting in Oklahoma, including city and county requirements under your permit.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Five Stormwater 101 Workbooks were planned, but all topics of Workbook 5 have been incorporated into the first 4.</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Part 4 covers what can be called “sensitive waters”, referred to as “Special Conditions” in Part IV of the 2021 OKR04 permit.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These are waterbodies that are 303(d) impaired, have completed TMDLs, are identified as Aquatic Resources of Concern (</a:t>
            </a:r>
            <a:r>
              <a:rPr lang="en-US" sz="1200" i="1" dirty="0">
                <a:solidFill>
                  <a:srgbClr val="833C0B"/>
                </a:solidFill>
                <a:effectLst/>
                <a:latin typeface="Calibri" panose="020F0502020204030204" pitchFamily="34" charset="0"/>
                <a:ea typeface="Calibri" panose="020F0502020204030204" pitchFamily="34" charset="0"/>
              </a:rPr>
              <a:t>ARC</a:t>
            </a:r>
            <a:r>
              <a:rPr lang="en-US" sz="1200" dirty="0">
                <a:effectLst/>
                <a:latin typeface="Calibri" panose="020F0502020204030204" pitchFamily="34" charset="0"/>
                <a:ea typeface="Calibri" panose="020F0502020204030204" pitchFamily="34" charset="0"/>
              </a:rPr>
              <a:t>) and/or as Outstanding Resource Waters (</a:t>
            </a:r>
            <a:r>
              <a:rPr lang="en-US" sz="1200" i="1" dirty="0">
                <a:solidFill>
                  <a:srgbClr val="833C0B"/>
                </a:solidFill>
                <a:effectLst/>
                <a:latin typeface="Calibri" panose="020F0502020204030204" pitchFamily="34" charset="0"/>
                <a:ea typeface="Calibri" panose="020F0502020204030204" pitchFamily="34" charset="0"/>
              </a:rPr>
              <a:t>ORW</a:t>
            </a:r>
            <a:r>
              <a:rPr lang="en-US" sz="12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a:t>
            </a:fld>
            <a:endParaRPr lang="en-US" dirty="0"/>
          </a:p>
        </p:txBody>
      </p:sp>
    </p:spTree>
    <p:extLst>
      <p:ext uri="{BB962C8B-B14F-4D97-AF65-F5344CB8AC3E}">
        <p14:creationId xmlns:p14="http://schemas.microsoft.com/office/powerpoint/2010/main" val="73301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Operation and Maintenance procedures must be implemented that target POC discharges.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New flood management projects must be assessed for 303(d) water quality impacts, and existing projects must be examined for potential water quality retrofits.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If the POC is bacteria (presently Enterococcus or E. coli in the WQS), OKR04 has 5 categories of actions that the MS4 must take to reduce bacteria pollution.</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In addition, OKR04’s Part VIII, the optional minimum control measure (</a:t>
            </a:r>
            <a:r>
              <a:rPr lang="en-US" sz="1200" i="1" dirty="0">
                <a:solidFill>
                  <a:srgbClr val="833C0B"/>
                </a:solidFill>
                <a:effectLst/>
                <a:latin typeface="Calibri" panose="020F0502020204030204" pitchFamily="34" charset="0"/>
                <a:ea typeface="Calibri" panose="020F0502020204030204" pitchFamily="34" charset="0"/>
              </a:rPr>
              <a:t>7</a:t>
            </a:r>
            <a:r>
              <a:rPr lang="en-US" sz="1200" i="1" baseline="30000" dirty="0">
                <a:solidFill>
                  <a:srgbClr val="833C0B"/>
                </a:solidFill>
                <a:effectLst/>
                <a:latin typeface="Calibri" panose="020F0502020204030204" pitchFamily="34" charset="0"/>
                <a:ea typeface="Calibri" panose="020F0502020204030204" pitchFamily="34" charset="0"/>
              </a:rPr>
              <a:t>th</a:t>
            </a:r>
            <a:r>
              <a:rPr lang="en-US" sz="1200" i="1" dirty="0">
                <a:solidFill>
                  <a:srgbClr val="833C0B"/>
                </a:solidFill>
                <a:effectLst/>
                <a:latin typeface="Calibri" panose="020F0502020204030204" pitchFamily="34" charset="0"/>
                <a:ea typeface="Calibri" panose="020F0502020204030204" pitchFamily="34" charset="0"/>
              </a:rPr>
              <a:t> MCM</a:t>
            </a:r>
            <a:r>
              <a:rPr lang="en-US" sz="1200" dirty="0">
                <a:effectLst/>
                <a:latin typeface="Calibri" panose="020F0502020204030204" pitchFamily="34" charset="0"/>
                <a:ea typeface="Calibri" panose="020F0502020204030204" pitchFamily="34" charset="0"/>
              </a:rPr>
              <a:t>) for municipal construction, requires compliance with the OKR10 construction permit.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OKR10 has its own 303(d) requirements that must be addressed by MS4s using this 7</a:t>
            </a:r>
            <a:r>
              <a:rPr lang="en-US" sz="1200" baseline="30000" dirty="0">
                <a:effectLst/>
                <a:latin typeface="Calibri" panose="020F0502020204030204" pitchFamily="34" charset="0"/>
                <a:ea typeface="Calibri" panose="020F0502020204030204" pitchFamily="34" charset="0"/>
              </a:rPr>
              <a:t>th</a:t>
            </a:r>
            <a:r>
              <a:rPr lang="en-US" sz="1200" dirty="0">
                <a:effectLst/>
                <a:latin typeface="Calibri" panose="020F0502020204030204" pitchFamily="34" charset="0"/>
                <a:ea typeface="Calibri" panose="020F0502020204030204" pitchFamily="34" charset="0"/>
              </a:rPr>
              <a:t> MCM.</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10</a:t>
            </a:fld>
            <a:endParaRPr lang="en-US" dirty="0"/>
          </a:p>
        </p:txBody>
      </p:sp>
    </p:spTree>
    <p:extLst>
      <p:ext uri="{BB962C8B-B14F-4D97-AF65-F5344CB8AC3E}">
        <p14:creationId xmlns:p14="http://schemas.microsoft.com/office/powerpoint/2010/main" val="410819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TMDLs are a very complicated subject, and their rollout by states and  EPA has been problematic over the past 25 years.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 TMDL is a special water quality pollutant impact study of the entire watershed of the  impaired waterbody.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sum of all point source pollutant wasteload allocations (</a:t>
            </a:r>
            <a:r>
              <a:rPr lang="en-US" sz="1200" i="1" dirty="0">
                <a:solidFill>
                  <a:srgbClr val="833C0B"/>
                </a:solidFill>
                <a:effectLst/>
                <a:latin typeface="Calibri" panose="020F0502020204030204" pitchFamily="34" charset="0"/>
                <a:ea typeface="Calibri" panose="020F0502020204030204" pitchFamily="34" charset="0"/>
              </a:rPr>
              <a:t>WLAs</a:t>
            </a:r>
            <a:r>
              <a:rPr lang="en-US" sz="1200" dirty="0">
                <a:effectLst/>
                <a:latin typeface="Calibri" panose="020F0502020204030204" pitchFamily="34" charset="0"/>
                <a:ea typeface="Calibri" panose="020F0502020204030204" pitchFamily="34" charset="0"/>
              </a:rPr>
              <a:t>) are totaled, and they are added to the sum of all nonpoint source load allocations (</a:t>
            </a:r>
            <a:r>
              <a:rPr lang="en-US" sz="1200" i="1" dirty="0">
                <a:solidFill>
                  <a:srgbClr val="833C0B"/>
                </a:solidFill>
                <a:effectLst/>
                <a:latin typeface="Calibri" panose="020F0502020204030204" pitchFamily="34" charset="0"/>
                <a:ea typeface="Calibri" panose="020F0502020204030204" pitchFamily="34" charset="0"/>
              </a:rPr>
              <a:t>LAs</a:t>
            </a:r>
            <a:r>
              <a:rPr lang="en-US" sz="1200" dirty="0">
                <a:effectLst/>
                <a:latin typeface="Calibri" panose="020F0502020204030204" pitchFamily="34" charset="0"/>
                <a:ea typeface="Calibri" panose="020F0502020204030204" pitchFamily="34" charset="0"/>
              </a:rPr>
              <a: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sum of all WLAs and LAs represents a total pollutant load from the watershed.</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Daily time frames are used, and the loads are in pounds per day (lbs/d) or for bacteria, in billions of bacteria cells per day.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 Margin of Safety (</a:t>
            </a:r>
            <a:r>
              <a:rPr lang="en-US" sz="1200" i="1" dirty="0">
                <a:solidFill>
                  <a:srgbClr val="833C0B"/>
                </a:solidFill>
                <a:effectLst/>
                <a:latin typeface="Calibri" panose="020F0502020204030204" pitchFamily="34" charset="0"/>
                <a:ea typeface="Calibri" panose="020F0502020204030204" pitchFamily="34" charset="0"/>
              </a:rPr>
              <a:t>MOS</a:t>
            </a:r>
            <a:r>
              <a:rPr lang="en-US" sz="1200" dirty="0">
                <a:effectLst/>
                <a:latin typeface="Calibri" panose="020F0502020204030204" pitchFamily="34" charset="0"/>
                <a:ea typeface="Calibri" panose="020F0502020204030204" pitchFamily="34" charset="0"/>
              </a:rPr>
              <a:t>) is also calculated as a buffer in setting WLAs and LAs due to the uncertainties in the overall TMDL analysis.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Because permitted MS4 stormwater discharges are considered point sources, TMDLs having MS4s will use a special calculation just for MS4s, the </a:t>
            </a:r>
            <a:r>
              <a:rPr lang="en-US" sz="1200" i="1" dirty="0">
                <a:solidFill>
                  <a:srgbClr val="833C0B"/>
                </a:solidFill>
                <a:effectLst/>
                <a:latin typeface="Calibri" panose="020F0502020204030204" pitchFamily="34" charset="0"/>
                <a:ea typeface="Calibri" panose="020F0502020204030204" pitchFamily="34" charset="0"/>
              </a:rPr>
              <a:t>WLA_MS4</a:t>
            </a:r>
            <a:r>
              <a:rPr lang="en-US" sz="1200" dirty="0">
                <a:effectLst/>
                <a:latin typeface="Calibri" panose="020F0502020204030204" pitchFamily="34" charset="0"/>
                <a:ea typeface="Calibri" panose="020F0502020204030204" pitchFamily="34" charset="0"/>
              </a:rPr>
              <a: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Most TMDL studies also calculate a Percent Reduction Goal (</a:t>
            </a:r>
            <a:r>
              <a:rPr lang="en-US" sz="1200" i="1" dirty="0">
                <a:solidFill>
                  <a:srgbClr val="833C0B"/>
                </a:solidFill>
                <a:effectLst/>
                <a:latin typeface="Calibri" panose="020F0502020204030204" pitchFamily="34" charset="0"/>
                <a:ea typeface="Calibri" panose="020F0502020204030204" pitchFamily="34" charset="0"/>
              </a:rPr>
              <a:t>PRG</a:t>
            </a:r>
            <a:r>
              <a:rPr lang="en-US" sz="1200" dirty="0">
                <a:effectLst/>
                <a:latin typeface="Calibri" panose="020F0502020204030204" pitchFamily="34" charset="0"/>
                <a:ea typeface="Calibri" panose="020F0502020204030204" pitchFamily="34" charset="0"/>
              </a:rPr>
              <a:t>) for MS4s, such as 42% load reduction needed.</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DEQ is allowing either the WLA_MS4 or the PRG to become the target for the MS4 to meet.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Each MS4 must adopt their target load reduction as a Measurable Goal in their SWMP document.</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11</a:t>
            </a:fld>
            <a:endParaRPr lang="en-US" dirty="0"/>
          </a:p>
        </p:txBody>
      </p:sp>
    </p:spTree>
    <p:extLst>
      <p:ext uri="{BB962C8B-B14F-4D97-AF65-F5344CB8AC3E}">
        <p14:creationId xmlns:p14="http://schemas.microsoft.com/office/powerpoint/2010/main" val="367152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list of Completed TMDLs in Oklahoma is updated by DEQ every 2 years coinciding with the release of a new Integrated Report with its 303(d) List.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In the present 2015 OKR04 permit there are only general requirements to comply with TMDLs.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This general TMDL strategy is changing significantly in the new permit.</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Table IV-2 in the 2021 OKR04 lists specific TMDL Reports and all MS4s that must comply with the TMDLs in each report.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new permit also greatly expands TMDL compliance requirements for Table IV-2 MS4s.</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12</a:t>
            </a:fld>
            <a:endParaRPr lang="en-US" dirty="0"/>
          </a:p>
        </p:txBody>
      </p:sp>
    </p:spTree>
    <p:extLst>
      <p:ext uri="{BB962C8B-B14F-4D97-AF65-F5344CB8AC3E}">
        <p14:creationId xmlns:p14="http://schemas.microsoft.com/office/powerpoint/2010/main" val="406290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Not all dischargers and MS4s must comply with TMDLs in their area.</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Only MS4s that are listed in Table IV-2 of the 2021 OKR04 permit must comply with the 2021 OKR04’s new TMDL requirements.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OKR05 industrial and OKR10 construction stormwater dischargers may have TMDL requirements.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Businesses that have wastewater permit discharges of POCs may also have to comply with TMDLs if they discharge any TMDL POCs.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Most agricultural activities are exempt unless they have discharge permits such as Concentrated Animal Feeding Operations (CAFOs).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Landowners and MS4s that do not have discharge permits do not have to comply with TMDLs. They are encouraged to comply generally using voluntary practices.</a:t>
            </a:r>
          </a:p>
          <a:p>
            <a:pPr marL="171450" marR="0" indent="-171450" algn="just">
              <a:lnSpc>
                <a:spcPts val="1500"/>
              </a:lnSpc>
              <a:spcBef>
                <a:spcPts val="120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13</a:t>
            </a:fld>
            <a:endParaRPr lang="en-US" dirty="0"/>
          </a:p>
        </p:txBody>
      </p:sp>
    </p:spTree>
    <p:extLst>
      <p:ext uri="{BB962C8B-B14F-4D97-AF65-F5344CB8AC3E}">
        <p14:creationId xmlns:p14="http://schemas.microsoft.com/office/powerpoint/2010/main" val="1009307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As TMDL reports began to be prepared in the 1990s, the reports stated that MS4s would have to begin complying with the TMDL “upon notification by the Director” [DEQ].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Until late 2013, DEQ did not issue any notifications to MS4s, so compliance was postponed. The one exception was the November 2013 Lake Thunderbird TMDL.</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Since 2013, most TMDL Reports changed the text to state that MS4s must begin implementation upon EPA approval of the TMDL.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However, DEQ postponed these new TMDLs pending development of a statewide TMDL compliance strategy for MS4s.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2021 OKR04 permit is the first rollout of DEQ’s new TMDL strategy for MS4s.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Completed TMDLs with MS4s are listed in OKR04 Table IV-2. All other MS4s in Oklahoma in other TMDL watersheds do not have to comply with TMDLs at this time.</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14</a:t>
            </a:fld>
            <a:endParaRPr lang="en-US" dirty="0"/>
          </a:p>
        </p:txBody>
      </p:sp>
    </p:spTree>
    <p:extLst>
      <p:ext uri="{BB962C8B-B14F-4D97-AF65-F5344CB8AC3E}">
        <p14:creationId xmlns:p14="http://schemas.microsoft.com/office/powerpoint/2010/main" val="98208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Most pre-2013 TMDLs in Oklahoma calculated a single combined WLA_MS4 load for all MS4s; individual WLA_MS4 loads were not assigned to each MS4.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These are referred to as “Aggregate TMDLs”.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Meeting an aggregated MS4 load is not practical, so DEQ is calculating individual MS4 loads from those old TMDL aggregated loads for each MS4 listed in OKR04 Table IV-2.</a:t>
            </a: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DEQ is also allowing flexibility in MS4 target selection in 2021 OKR04 by allowing an MS4 to set their assigned WLA_MS4 load as their target or use the PRG as their load reduction target.</a:t>
            </a:r>
          </a:p>
          <a:p>
            <a:pPr marL="171450" indent="-171450">
              <a:buFont typeface="Arial" panose="020B0604020202020204" pitchFamily="34" charset="0"/>
              <a:buChar char="•"/>
            </a:pPr>
            <a:r>
              <a:rPr lang="en-US" sz="1200" dirty="0">
                <a:effectLst/>
                <a:latin typeface="Calibri" panose="020F0502020204030204" pitchFamily="34" charset="0"/>
              </a:rPr>
              <a:t>This means that an MS4 listed in OKR04 Table IV-2 can set its TMDL Measurable Goal as either the TMDL’s PRG or its WLA_MS4.</a:t>
            </a:r>
            <a:endParaRPr lang="en-US" sz="1200" dirty="0"/>
          </a:p>
        </p:txBody>
      </p:sp>
      <p:sp>
        <p:nvSpPr>
          <p:cNvPr id="4" name="Slide Number Placeholder 3"/>
          <p:cNvSpPr>
            <a:spLocks noGrp="1"/>
          </p:cNvSpPr>
          <p:nvPr>
            <p:ph type="sldNum" sz="quarter" idx="5"/>
          </p:nvPr>
        </p:nvSpPr>
        <p:spPr/>
        <p:txBody>
          <a:bodyPr/>
          <a:lstStyle/>
          <a:p>
            <a:fld id="{DCED1BD1-7ED9-4779-8663-02A4C0A93551}" type="slidenum">
              <a:rPr lang="en-US" smtClean="0"/>
              <a:t>15</a:t>
            </a:fld>
            <a:endParaRPr lang="en-US" dirty="0"/>
          </a:p>
        </p:txBody>
      </p:sp>
    </p:spTree>
    <p:extLst>
      <p:ext uri="{BB962C8B-B14F-4D97-AF65-F5344CB8AC3E}">
        <p14:creationId xmlns:p14="http://schemas.microsoft.com/office/powerpoint/2010/main" val="127199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present OKR04 does not list specific TMDL Reports nor does it have lists of MS4s that must comply with TMDLs.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2021 OKR04 permit adds Table IV-2 showing specific TMDL Reports and all of the permitted MS4s within each report that must begin complying.</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In effect, DEQ is “notifying” MS4s of their TMDL obligations with the finalization of the new OKR04.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permit’s “Effective Date” begins the schedule of all TMDL implementation activities.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OKR04 also has many pages of specific TMDL actions that must be taken by MS4s, including preparation of 3 to 4 types of Plans. </a:t>
            </a:r>
          </a:p>
          <a:p>
            <a:pPr marL="171450" marR="0" indent="-171450" algn="just">
              <a:lnSpc>
                <a:spcPts val="1500"/>
              </a:lnSpc>
              <a:spcBef>
                <a:spcPts val="1200"/>
              </a:spcBef>
              <a:spcAft>
                <a:spcPts val="0"/>
              </a:spcAft>
              <a:buFont typeface="Arial" panose="020B0604020202020204" pitchFamily="34" charset="0"/>
              <a:buChar char="•"/>
            </a:pPr>
            <a:endParaRPr lang="en-US" sz="1200" i="1" dirty="0">
              <a:solidFill>
                <a:srgbClr val="1F3864"/>
              </a:solidFill>
              <a:effectLst/>
              <a:latin typeface="Calibri" panose="020F0502020204030204" pitchFamily="34" charset="0"/>
              <a:ea typeface="Calibri" panose="020F0502020204030204" pitchFamily="34" charset="0"/>
            </a:endParaRPr>
          </a:p>
          <a:p>
            <a:pPr marL="0" marR="0" indent="0" algn="just">
              <a:lnSpc>
                <a:spcPts val="1500"/>
              </a:lnSpc>
              <a:spcBef>
                <a:spcPts val="1200"/>
              </a:spcBef>
              <a:spcAft>
                <a:spcPts val="0"/>
              </a:spcAft>
              <a:buFont typeface="Arial" panose="020B0604020202020204" pitchFamily="34" charset="0"/>
              <a:buNone/>
            </a:pPr>
            <a:r>
              <a:rPr lang="en-US" sz="1200" i="1" dirty="0">
                <a:solidFill>
                  <a:srgbClr val="1F3864"/>
                </a:solidFill>
                <a:effectLst/>
                <a:latin typeface="Calibri" panose="020F0502020204030204" pitchFamily="34" charset="0"/>
                <a:ea typeface="Calibri" panose="020F0502020204030204" pitchFamily="34" charset="0"/>
              </a:rPr>
              <a:t>NOTE: These are discussed in greater detail in GCSA Fact Sheets and Workbooks from Zoom meetings. INCOG will work with DEQ to prepare GCSA guidance documents and education outreach on TMDL compliance. INCOG will also host training sessions on TMDLs</a:t>
            </a:r>
            <a:r>
              <a:rPr lang="en-US" sz="1200" dirty="0">
                <a:effectLst/>
                <a:latin typeface="Calibri" panose="020F0502020204030204" pitchFamily="34"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16</a:t>
            </a:fld>
            <a:endParaRPr lang="en-US" dirty="0"/>
          </a:p>
        </p:txBody>
      </p:sp>
    </p:spTree>
    <p:extLst>
      <p:ext uri="{BB962C8B-B14F-4D97-AF65-F5344CB8AC3E}">
        <p14:creationId xmlns:p14="http://schemas.microsoft.com/office/powerpoint/2010/main" val="176074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When stormwater permits were first being prepared in Oklahoma, the US Fish and Wildlife Service (FWS) and the Oklahoma Department of Wildlife Conservation (ODWC) identified areas needing special protection for endangered and threatened species and their critical habitats.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These areas are referred to as Aquatic Resources of Concern (ARC).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Each of the 3 stormwater general permits has ARC areas listed along with an Oklahoma ARC map (see OKR04’s Exhibit I shown in slide 18).</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Most ARC protection requirements in OKR04 are in Part VIII, the optional 7</a:t>
            </a:r>
            <a:r>
              <a:rPr lang="en-US" sz="1200" baseline="30000" dirty="0">
                <a:effectLst/>
                <a:latin typeface="Calibri" panose="020F0502020204030204" pitchFamily="34" charset="0"/>
                <a:ea typeface="Calibri" panose="020F0502020204030204" pitchFamily="34" charset="0"/>
              </a:rPr>
              <a:t>th</a:t>
            </a:r>
            <a:r>
              <a:rPr lang="en-US" sz="1200" dirty="0">
                <a:effectLst/>
                <a:latin typeface="Calibri" panose="020F0502020204030204" pitchFamily="34" charset="0"/>
                <a:ea typeface="Calibri" panose="020F0502020204030204" pitchFamily="34" charset="0"/>
              </a:rPr>
              <a:t> MCM for  municipal construction. </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17</a:t>
            </a:fld>
            <a:endParaRPr lang="en-US" dirty="0"/>
          </a:p>
        </p:txBody>
      </p:sp>
    </p:spTree>
    <p:extLst>
      <p:ext uri="{BB962C8B-B14F-4D97-AF65-F5344CB8AC3E}">
        <p14:creationId xmlns:p14="http://schemas.microsoft.com/office/powerpoint/2010/main" val="12488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Impacts to ARC areas must be considered when applying for permit coverage under OKR04’s Permit Eligibility section.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MS4 must ensure that their activities under the OKR04 permit will not cause harm to species or their critical habitat.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Only those MS4s with ARC areas at least partly within their MS4 must comply with the ARC provisions in OKR04.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ARC areas are shown in slide 18 and as a map in OKR04’s Exhibit I.</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18</a:t>
            </a:fld>
            <a:endParaRPr lang="en-US" dirty="0"/>
          </a:p>
        </p:txBody>
      </p:sp>
    </p:spTree>
    <p:extLst>
      <p:ext uri="{BB962C8B-B14F-4D97-AF65-F5344CB8AC3E}">
        <p14:creationId xmlns:p14="http://schemas.microsoft.com/office/powerpoint/2010/main" val="238558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Outstanding Resource Waters (ORW) represent a few Oklahoma streams and watersheds of exceptionally high water quality deserving of special protection status in the Oklahoma WQS.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Most prominent of these are the Oklahoma Scenic Rivers.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Only one permitted MS4 in Oklahoma, the City of Tahlequah, has MS4 area within one of these ORW areas.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As such, Tahlequah must meet a wide range of special protection requirements, including ensuring that their MS4 pollutant discharges do not exceed those that existed in 1992.</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Significant resources have been devoted to this effort by Tahlequah, and their  responsibilities will be ongoing as long as the Illinois River and its tributaries have ORW protection.</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proposed new 2021 OKR04 permit does not expand upon any ORW requirements nor doe it identify any additional MS4s.</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19</a:t>
            </a:fld>
            <a:endParaRPr lang="en-US" dirty="0"/>
          </a:p>
        </p:txBody>
      </p:sp>
    </p:spTree>
    <p:extLst>
      <p:ext uri="{BB962C8B-B14F-4D97-AF65-F5344CB8AC3E}">
        <p14:creationId xmlns:p14="http://schemas.microsoft.com/office/powerpoint/2010/main" val="192351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OKR04 permit program affects many important aspects of municipal operations.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local OKR04 Program Manager must have cooperation from many municipal departments.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These include Public Works, Engineering, Planning, Legal and Finance as well as support from management and elected officials.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City or county management and elected officials must be knowledgeable about the OKR04’s many requirements.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It is they who must approve compliance strategies and fund program implementation needs.</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2</a:t>
            </a:fld>
            <a:endParaRPr lang="en-US" dirty="0"/>
          </a:p>
        </p:txBody>
      </p:sp>
    </p:spTree>
    <p:extLst>
      <p:ext uri="{BB962C8B-B14F-4D97-AF65-F5344CB8AC3E}">
        <p14:creationId xmlns:p14="http://schemas.microsoft.com/office/powerpoint/2010/main" val="236604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This concludes the 4-part Stormwater 101 annotated PowerPoint (aPPT) and Workbook series by INCOG for its GCSA Members.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Over the past year, a third of GCSA Member program managers have been replaced by new people.</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Most of these new program managers do not have a thorough background in OKR04 permitting or water quality protection.</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INCOG continues to develop education outreach guidance and information which is presented in a growing variety of media</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INCOG’s new outreach includes Zoom Meetings and these narrated PowerPoints with companion Workbooks.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Please contact INCOG at </a:t>
            </a:r>
            <a:r>
              <a:rPr lang="en-US" sz="1200" u="sng" dirty="0">
                <a:solidFill>
                  <a:srgbClr val="0563C1"/>
                </a:solidFill>
                <a:effectLst/>
                <a:latin typeface="Calibri" panose="020F0502020204030204" pitchFamily="34" charset="0"/>
                <a:ea typeface="Calibri" panose="020F0502020204030204" pitchFamily="34" charset="0"/>
                <a:hlinkClick r:id="rId3"/>
              </a:rPr>
              <a:t>stormwater@incog.org</a:t>
            </a:r>
            <a:r>
              <a:rPr lang="en-US" sz="1200" dirty="0">
                <a:effectLst/>
                <a:latin typeface="Calibri" panose="020F0502020204030204" pitchFamily="34" charset="0"/>
                <a:ea typeface="Calibri" panose="020F0502020204030204" pitchFamily="34" charset="0"/>
              </a:rPr>
              <a:t> or (918) 579-9451 if you have any questions about this material.</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20</a:t>
            </a:fld>
            <a:endParaRPr lang="en-US" dirty="0"/>
          </a:p>
        </p:txBody>
      </p:sp>
    </p:spTree>
    <p:extLst>
      <p:ext uri="{BB962C8B-B14F-4D97-AF65-F5344CB8AC3E}">
        <p14:creationId xmlns:p14="http://schemas.microsoft.com/office/powerpoint/2010/main" val="205110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There are 4 categories of Sensitive Waters addressed in OKR04: 303(d), TMDLs, ARC and ORW.</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303(d) is a section from the federal Clean Water Act that requires a report to Congress from each state biennially (every 2 years) listing all waterbodies determined to be impaired.</a:t>
            </a:r>
          </a:p>
          <a:p>
            <a:pPr marL="171450" marR="0" indent="-171450" algn="just">
              <a:lnSpc>
                <a:spcPts val="1500"/>
              </a:lnSpc>
              <a:spcBef>
                <a:spcPts val="1200"/>
              </a:spcBef>
              <a:spcAft>
                <a:spcPts val="0"/>
              </a:spcAft>
              <a:buFont typeface="Arial" panose="020B0604020202020204" pitchFamily="34" charset="0"/>
              <a:buChar char="•"/>
            </a:pPr>
            <a:r>
              <a:rPr lang="en-US" sz="1200" i="1" dirty="0">
                <a:solidFill>
                  <a:srgbClr val="833C0B"/>
                </a:solidFill>
                <a:effectLst/>
                <a:latin typeface="Calibri" panose="020F0502020204030204" pitchFamily="34" charset="0"/>
                <a:ea typeface="Calibri" panose="020F0502020204030204" pitchFamily="34" charset="0"/>
              </a:rPr>
              <a:t>TMDLs</a:t>
            </a:r>
            <a:r>
              <a:rPr lang="en-US" sz="1200" dirty="0">
                <a:effectLst/>
                <a:latin typeface="Calibri" panose="020F0502020204030204" pitchFamily="34" charset="0"/>
                <a:ea typeface="Calibri" panose="020F0502020204030204" pitchFamily="34" charset="0"/>
              </a:rPr>
              <a:t> are a special type of pollutant control study called a Total Maximum Daily Load usually performed on 303(d) listed waterbodies.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ARC (Aquatic Resources of Concern) are designated waterbodies or watersheds in Oklahoma needing special protections for endangered or threatened species and their critical habitat.</a:t>
            </a:r>
          </a:p>
          <a:p>
            <a:pPr marL="17145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ORW (Outstanding Resource Waters) are defined in Oklahoma’s Water Quality Standards (</a:t>
            </a:r>
            <a:r>
              <a:rPr lang="en-US" sz="1200" i="1" dirty="0">
                <a:solidFill>
                  <a:srgbClr val="833C0B"/>
                </a:solidFill>
                <a:effectLst/>
                <a:latin typeface="Calibri" panose="020F0502020204030204" pitchFamily="34" charset="0"/>
                <a:ea typeface="Calibri" panose="020F0502020204030204" pitchFamily="34" charset="0"/>
              </a:rPr>
              <a:t>WQS</a:t>
            </a:r>
            <a:r>
              <a:rPr lang="en-US" sz="1200" dirty="0">
                <a:effectLst/>
                <a:latin typeface="Calibri" panose="020F0502020204030204" pitchFamily="34" charset="0"/>
                <a:ea typeface="Calibri" panose="020F0502020204030204" pitchFamily="34" charset="0"/>
              </a:rPr>
              <a:t>) as waterbodies of exceptional high quality needing special protections. </a:t>
            </a:r>
            <a:endParaRPr lang="en-US" sz="1200" dirty="0"/>
          </a:p>
        </p:txBody>
      </p:sp>
      <p:sp>
        <p:nvSpPr>
          <p:cNvPr id="4" name="Slide Number Placeholder 3"/>
          <p:cNvSpPr>
            <a:spLocks noGrp="1"/>
          </p:cNvSpPr>
          <p:nvPr>
            <p:ph type="sldNum" sz="quarter" idx="5"/>
          </p:nvPr>
        </p:nvSpPr>
        <p:spPr/>
        <p:txBody>
          <a:bodyPr/>
          <a:lstStyle/>
          <a:p>
            <a:fld id="{DCED1BD1-7ED9-4779-8663-02A4C0A93551}" type="slidenum">
              <a:rPr lang="en-US" smtClean="0"/>
              <a:t>3</a:t>
            </a:fld>
            <a:endParaRPr lang="en-US" dirty="0"/>
          </a:p>
        </p:txBody>
      </p:sp>
    </p:spTree>
    <p:extLst>
      <p:ext uri="{BB962C8B-B14F-4D97-AF65-F5344CB8AC3E}">
        <p14:creationId xmlns:p14="http://schemas.microsoft.com/office/powerpoint/2010/main" val="359391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Oklahoma’s Water Quality Standards (WQS) are designed to protect how Oklahoma’s water resources are used.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Categories of uses, called Beneficial Uses, include water supply, fish and wildlife propagation, recreation, agriculture, aesthetics, navigation and fish consumption.</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Every waterbody in Oklahoma has Beneficial Uses assigned to it, depending upon how each waterbody is most likely to be used.</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WQS then assign numeric and non-numeric (“narrative”) criteria to protect each Beneficial Use.</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Discharge permits issued by DEQ set limits on the amount of pollutants that can be discharged to protect the uses.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Stormwater permits are just another kind of discharge permit. They are written to ensure that Oklahoma’s WQS and Beneficial Uses are protected.</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4</a:t>
            </a:fld>
            <a:endParaRPr lang="en-US" dirty="0"/>
          </a:p>
        </p:txBody>
      </p:sp>
    </p:spTree>
    <p:extLst>
      <p:ext uri="{BB962C8B-B14F-4D97-AF65-F5344CB8AC3E}">
        <p14:creationId xmlns:p14="http://schemas.microsoft.com/office/powerpoint/2010/main" val="7802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causes of 303(d) impairment can be from any type of pollutant, such as too little dissolved oxygen, nutrients that cause excess algae growth, many types of toxic compounds.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Other types of 303(d) pollutants include heavy metals, too much sediment, pathogenic bacteria, pH extremes, oil &amp; grease, and too much salt (dissolved solids).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303(d) listings can also be defined for waters having fish or macroinvertebrate communities that are too stressed to support a healthy ecosystem.</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5</a:t>
            </a:fld>
            <a:endParaRPr lang="en-US" dirty="0"/>
          </a:p>
        </p:txBody>
      </p:sp>
    </p:spTree>
    <p:extLst>
      <p:ext uri="{BB962C8B-B14F-4D97-AF65-F5344CB8AC3E}">
        <p14:creationId xmlns:p14="http://schemas.microsoft.com/office/powerpoint/2010/main" val="150727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latest version of the biennial 303(d) list was approved in May 2020. The list is actually Appendix C in Oklahoma’s more comprehensive “Integrated Report”.</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It takes about 2 years of technical development and review to update the 303(d) list.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list date reflects when the process began, not when it was completed.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Oklahoma uses formal science-based procedures for making 303(d) impairment decisions.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These procedures are in Chapter 46 of the WQS, and they use the numerical and narrative criteria in Chapter 45 of the WQS to assess Beneficial Use “attainment”.</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Most waterbodies that remain on the list will have a TMDL study to set pollutant limits so that impairment status can be remedied.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A few waterbodies may have an alternative kind of study called a Watershed Based Plan.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OKR04 requires that both TMDLs and Watershed Plans must be complied with by permitted MS4s. </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6</a:t>
            </a:fld>
            <a:endParaRPr lang="en-US" dirty="0"/>
          </a:p>
        </p:txBody>
      </p:sp>
    </p:spTree>
    <p:extLst>
      <p:ext uri="{BB962C8B-B14F-4D97-AF65-F5344CB8AC3E}">
        <p14:creationId xmlns:p14="http://schemas.microsoft.com/office/powerpoint/2010/main" val="121718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DEQ updates its 303(d) database and GIS layers every 2 years so that listed waterbodies can be located.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These can be found in the Integrated Report posted on the </a:t>
            </a:r>
            <a:r>
              <a:rPr lang="en-US" sz="1200" u="sng" dirty="0">
                <a:solidFill>
                  <a:srgbClr val="0563C1"/>
                </a:solidFill>
                <a:effectLst/>
                <a:latin typeface="Calibri" panose="020F0502020204030204" pitchFamily="34" charset="0"/>
                <a:ea typeface="Calibri" panose="020F0502020204030204" pitchFamily="34" charset="0"/>
                <a:hlinkClick r:id="rId3"/>
              </a:rPr>
              <a:t>DEQ website</a:t>
            </a:r>
            <a:r>
              <a:rPr lang="en-US" sz="1200" dirty="0">
                <a:effectLst/>
                <a:latin typeface="Calibri" panose="020F0502020204030204" pitchFamily="34" charset="0"/>
                <a:ea typeface="Calibri" panose="020F0502020204030204" pitchFamily="34" charset="0"/>
              </a:rPr>
              <a:t>.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DEQ also updates its online </a:t>
            </a:r>
            <a:r>
              <a:rPr lang="en-US" sz="1200" u="sng" dirty="0">
                <a:solidFill>
                  <a:srgbClr val="0563C1"/>
                </a:solidFill>
                <a:effectLst/>
                <a:latin typeface="Calibri" panose="020F0502020204030204" pitchFamily="34" charset="0"/>
                <a:ea typeface="Calibri" panose="020F0502020204030204" pitchFamily="34" charset="0"/>
                <a:hlinkClick r:id="rId4"/>
              </a:rPr>
              <a:t>interactive map website</a:t>
            </a:r>
            <a:r>
              <a:rPr lang="en-US" sz="1200" dirty="0">
                <a:effectLst/>
                <a:latin typeface="Calibri" panose="020F0502020204030204" pitchFamily="34" charset="0"/>
                <a:ea typeface="Calibri" panose="020F0502020204030204" pitchFamily="34" charset="0"/>
              </a:rPr>
              <a:t> that also has web pages for  downloading water quality data and GIS layers.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Every GCSA Member has at least one 303(d) impaired waterbody within its MS4 area.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OKR04 permit has a number of requirements permittees must implement to reduce the “Pollutants of Concern” (</a:t>
            </a:r>
            <a:r>
              <a:rPr lang="en-US" sz="1200" i="1" dirty="0">
                <a:solidFill>
                  <a:srgbClr val="833C0B"/>
                </a:solidFill>
                <a:effectLst/>
                <a:latin typeface="Calibri" panose="020F0502020204030204" pitchFamily="34" charset="0"/>
                <a:ea typeface="Calibri" panose="020F0502020204030204" pitchFamily="34" charset="0"/>
              </a:rPr>
              <a:t>POCs</a:t>
            </a:r>
            <a:r>
              <a:rPr lang="en-US" sz="1200" dirty="0">
                <a:effectLst/>
                <a:latin typeface="Calibri" panose="020F0502020204030204" pitchFamily="34" charset="0"/>
                <a:ea typeface="Calibri" panose="020F0502020204030204" pitchFamily="34" charset="0"/>
              </a:rPr>
              <a:t>) that cause the impairment.</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OKR04 permit lists many of these requirements under “Special Conditions” which is Part III of the existing OKR04 and will be Part IV of the new 2021 OKR04 permit.</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7</a:t>
            </a:fld>
            <a:endParaRPr lang="en-US" dirty="0"/>
          </a:p>
        </p:txBody>
      </p:sp>
    </p:spTree>
    <p:extLst>
      <p:ext uri="{BB962C8B-B14F-4D97-AF65-F5344CB8AC3E}">
        <p14:creationId xmlns:p14="http://schemas.microsoft.com/office/powerpoint/2010/main" val="391158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Two aspects of 303(d) listing can be problematic for MS4s.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First, segmentation of streams is not uncommon. This is where a single 303(d) stream segment is split into 2 or more segments.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Each segment can be listed for its own set of impairment conditions.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Second, listed causes (POCs) can change with each 2-year cycle.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This can pose problems for MS4s that have pursued Best Management Practices (</a:t>
            </a:r>
            <a:r>
              <a:rPr lang="en-US" sz="1200" i="1" dirty="0">
                <a:solidFill>
                  <a:srgbClr val="833C0B"/>
                </a:solidFill>
                <a:effectLst/>
                <a:latin typeface="Calibri" panose="020F0502020204030204" pitchFamily="34" charset="0"/>
                <a:ea typeface="Calibri" panose="020F0502020204030204" pitchFamily="34" charset="0"/>
              </a:rPr>
              <a:t>BMPs</a:t>
            </a:r>
            <a:r>
              <a:rPr lang="en-US" sz="1200" dirty="0">
                <a:effectLst/>
                <a:latin typeface="Calibri" panose="020F0502020204030204" pitchFamily="34" charset="0"/>
                <a:ea typeface="Calibri" panose="020F0502020204030204" pitchFamily="34" charset="0"/>
              </a:rPr>
              <a:t>) to address, say bacteria pollution, only to have to change BMPs to address dissolved oxygen (DO) because the segment’s 303(d) impairment status changed from having bacteria to DO problems.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This table shows how Arkansas River segments through the Tulsa metro area have changed over the past 20 years, both in segmentation and POCs.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Fortunately these types of changes are happening less often than in the past.</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It is urgent that each permitted MS4 stay informed about 303(d) status of all waterbodies within their MS4. </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Once a 303(d) list is superseded by a later version, the old list is no longer valid. Only the new 303(d) list affects permit compliance.</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8</a:t>
            </a:fld>
            <a:endParaRPr lang="en-US" dirty="0"/>
          </a:p>
        </p:txBody>
      </p:sp>
    </p:spTree>
    <p:extLst>
      <p:ext uri="{BB962C8B-B14F-4D97-AF65-F5344CB8AC3E}">
        <p14:creationId xmlns:p14="http://schemas.microsoft.com/office/powerpoint/2010/main" val="125684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Slides 9 and 10 list the 2021 OKR04 text that requires each MS4 to implement strategies to reduce or eliminate the 303(d) causes of impairment.</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Present 303(d) requirements are in Part III of the 2015 OKR04 permit. The draft 2021 OKR04 permit has revised Part III text into an updated Part IV.</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Permittees must adopt special BMPs for education outreach targeting the significant sources of POCs.</a:t>
            </a:r>
          </a:p>
          <a:p>
            <a:pPr marL="171450" marR="0" indent="-171450" algn="just">
              <a:lnSpc>
                <a:spcPts val="1500"/>
              </a:lnSpc>
              <a:spcBef>
                <a:spcPts val="120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Inspections must be conducted within the 303(d) watershed within the MS4 to identify and control POC discharges.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Priority areas must be determined for targeted BMPs and inspections. </a:t>
            </a:r>
          </a:p>
          <a:p>
            <a:endParaRPr lang="en-US" dirty="0"/>
          </a:p>
        </p:txBody>
      </p:sp>
      <p:sp>
        <p:nvSpPr>
          <p:cNvPr id="4" name="Slide Number Placeholder 3"/>
          <p:cNvSpPr>
            <a:spLocks noGrp="1"/>
          </p:cNvSpPr>
          <p:nvPr>
            <p:ph type="sldNum" sz="quarter" idx="5"/>
          </p:nvPr>
        </p:nvSpPr>
        <p:spPr/>
        <p:txBody>
          <a:bodyPr/>
          <a:lstStyle/>
          <a:p>
            <a:fld id="{DCED1BD1-7ED9-4779-8663-02A4C0A93551}" type="slidenum">
              <a:rPr lang="en-US" smtClean="0"/>
              <a:t>9</a:t>
            </a:fld>
            <a:endParaRPr lang="en-US" dirty="0"/>
          </a:p>
        </p:txBody>
      </p:sp>
    </p:spTree>
    <p:extLst>
      <p:ext uri="{BB962C8B-B14F-4D97-AF65-F5344CB8AC3E}">
        <p14:creationId xmlns:p14="http://schemas.microsoft.com/office/powerpoint/2010/main" val="322460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299D33-E29C-4859-835A-564245DCB6D7}"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186075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E39E2-84EC-46C2-96FE-84B98381AED0}"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196103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6F1C0-37E6-4BDA-B6C8-87048CCF1D1F}"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408567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2E6AB-4DAF-4A09-A429-50D8F7613D2C}"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117086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1C54A9-A3BC-4670-A00F-37A7C2BA4768}" type="datetime1">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155933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92726-4030-4B29-A3B8-BE252EA5AF7C}"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233449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C1EE81-6C8B-4B81-B8F9-231C7D7FC72A}" type="datetime1">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285460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BDD3C-4B99-4F6B-9CC1-FA87D8C0DCAB}" type="datetime1">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416114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A13F0-5075-4958-ABA1-74EB03B2EB18}" type="datetime1">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145488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578732-4443-42CF-8EA1-77417894AFB6}"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155356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82D14-E7F0-4171-92A5-98E34C0308D1}" type="datetime1">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0C9522-B4B7-4C19-8300-6A65E702E97C}" type="slidenum">
              <a:rPr lang="en-US" smtClean="0"/>
              <a:t>‹#›</a:t>
            </a:fld>
            <a:endParaRPr lang="en-US" dirty="0"/>
          </a:p>
        </p:txBody>
      </p:sp>
    </p:spTree>
    <p:extLst>
      <p:ext uri="{BB962C8B-B14F-4D97-AF65-F5344CB8AC3E}">
        <p14:creationId xmlns:p14="http://schemas.microsoft.com/office/powerpoint/2010/main" val="406536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C583D-E6B0-409B-A37E-5948C170190E}" type="datetime1">
              <a:rPr lang="en-US" smtClean="0"/>
              <a:t>1/27/2021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C9522-B4B7-4C19-8300-6A65E702E97C}" type="slidenum">
              <a:rPr lang="en-US" smtClean="0"/>
              <a:t>‹#›</a:t>
            </a:fld>
            <a:endParaRPr lang="en-US" dirty="0"/>
          </a:p>
        </p:txBody>
      </p:sp>
    </p:spTree>
    <p:extLst>
      <p:ext uri="{BB962C8B-B14F-4D97-AF65-F5344CB8AC3E}">
        <p14:creationId xmlns:p14="http://schemas.microsoft.com/office/powerpoint/2010/main" val="2599926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stormwater@incog.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3">
            <a:extLst>
              <a:ext uri="{FF2B5EF4-FFF2-40B4-BE49-F238E27FC236}">
                <a16:creationId xmlns:a16="http://schemas.microsoft.com/office/drawing/2014/main" id="{60D67CE6-126F-45FD-ADC6-A4E5D2C1D4E6}"/>
              </a:ext>
            </a:extLst>
          </p:cNvPr>
          <p:cNvSpPr>
            <a:spLocks noGrp="1"/>
          </p:cNvSpPr>
          <p:nvPr>
            <p:ph type="ctrTitle"/>
          </p:nvPr>
        </p:nvSpPr>
        <p:spPr>
          <a:xfrm>
            <a:off x="582930" y="731519"/>
            <a:ext cx="2133893" cy="3237579"/>
          </a:xfrm>
        </p:spPr>
        <p:txBody>
          <a:bodyPr vert="horz" lIns="91440" tIns="45720" rIns="91440" bIns="45720" rtlCol="0" anchor="ctr">
            <a:normAutofit/>
          </a:bodyPr>
          <a:lstStyle/>
          <a:p>
            <a:pPr algn="l">
              <a:lnSpc>
                <a:spcPct val="100000"/>
              </a:lnSpc>
            </a:pPr>
            <a:r>
              <a:rPr lang="en-US" sz="3200" b="1" kern="1200" dirty="0">
                <a:solidFill>
                  <a:srgbClr val="FFFFFF"/>
                </a:solidFill>
                <a:latin typeface="+mj-lt"/>
                <a:ea typeface="+mj-ea"/>
                <a:cs typeface="+mj-cs"/>
              </a:rPr>
              <a:t>Sensitive Waters:</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303(d)</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TMDLs</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ARC  and</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ORW</a:t>
            </a: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E7B5A335-CDDB-4F9A-8651-4FEADE5BE457}"/>
              </a:ext>
            </a:extLst>
          </p:cNvPr>
          <p:cNvSpPr>
            <a:spLocks noGrp="1"/>
          </p:cNvSpPr>
          <p:nvPr>
            <p:ph type="subTitle" idx="1"/>
          </p:nvPr>
        </p:nvSpPr>
        <p:spPr>
          <a:xfrm>
            <a:off x="3143707" y="686862"/>
            <a:ext cx="5417364" cy="5475129"/>
          </a:xfrm>
        </p:spPr>
        <p:txBody>
          <a:bodyPr vert="horz" lIns="91440" tIns="45720" rIns="91440" bIns="45720" rtlCol="0" anchor="ctr">
            <a:normAutofit/>
          </a:bodyPr>
          <a:lstStyle/>
          <a:p>
            <a:pPr algn="l"/>
            <a:r>
              <a:rPr lang="en-US" sz="3600" dirty="0">
                <a:solidFill>
                  <a:schemeClr val="accent5">
                    <a:lumMod val="50000"/>
                  </a:schemeClr>
                </a:solidFill>
              </a:rPr>
              <a:t>Part 4 of</a:t>
            </a:r>
          </a:p>
          <a:p>
            <a:pPr algn="l"/>
            <a:r>
              <a:rPr lang="en-US" sz="3600" dirty="0">
                <a:solidFill>
                  <a:schemeClr val="accent5">
                    <a:lumMod val="50000"/>
                  </a:schemeClr>
                </a:solidFill>
              </a:rPr>
              <a:t>Stormwater 101 Training</a:t>
            </a:r>
          </a:p>
          <a:p>
            <a:pPr algn="l">
              <a:spcBef>
                <a:spcPts val="1200"/>
              </a:spcBef>
              <a:tabLst>
                <a:tab pos="2398713" algn="l"/>
              </a:tabLst>
            </a:pPr>
            <a:r>
              <a:rPr lang="en-US" sz="2300" dirty="0">
                <a:solidFill>
                  <a:schemeClr val="tx1">
                    <a:lumMod val="65000"/>
                    <a:lumOff val="35000"/>
                  </a:schemeClr>
                </a:solidFill>
              </a:rPr>
              <a:t>Prepared by INCOG for</a:t>
            </a:r>
          </a:p>
          <a:p>
            <a:pPr algn="l"/>
            <a:r>
              <a:rPr lang="en-US" sz="2300" dirty="0">
                <a:solidFill>
                  <a:schemeClr val="tx1">
                    <a:lumMod val="65000"/>
                    <a:lumOff val="35000"/>
                  </a:schemeClr>
                </a:solidFill>
              </a:rPr>
              <a:t>Green Country Stormwater Alliance (GCSA)</a:t>
            </a:r>
          </a:p>
          <a:p>
            <a:pPr algn="l"/>
            <a:r>
              <a:rPr lang="en-US" sz="2300" dirty="0">
                <a:solidFill>
                  <a:schemeClr val="tx1">
                    <a:lumMod val="65000"/>
                    <a:lumOff val="35000"/>
                  </a:schemeClr>
                </a:solidFill>
              </a:rPr>
              <a:t>January 2021</a:t>
            </a:r>
          </a:p>
          <a:p>
            <a:pPr indent="-228600" algn="l">
              <a:buFont typeface="Arial" panose="020B0604020202020204" pitchFamily="34" charset="0"/>
              <a:buChar char="•"/>
            </a:pPr>
            <a:endParaRPr lang="en-US" sz="2300" dirty="0"/>
          </a:p>
        </p:txBody>
      </p:sp>
    </p:spTree>
    <p:extLst>
      <p:ext uri="{BB962C8B-B14F-4D97-AF65-F5344CB8AC3E}">
        <p14:creationId xmlns:p14="http://schemas.microsoft.com/office/powerpoint/2010/main" val="149429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omputer keyboard&#10;&#10;Description automatically generated">
            <a:extLst>
              <a:ext uri="{FF2B5EF4-FFF2-40B4-BE49-F238E27FC236}">
                <a16:creationId xmlns:a16="http://schemas.microsoft.com/office/drawing/2014/main" id="{97D0393C-BBD8-4163-B483-81AD7EED32D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3333"/>
          <a:stretch/>
        </p:blipFill>
        <p:spPr>
          <a:xfrm>
            <a:off x="20" y="6071"/>
            <a:ext cx="9143980" cy="6857990"/>
          </a:xfrm>
          <a:prstGeom prst="rect">
            <a:avLst/>
          </a:prstGeom>
        </p:spPr>
      </p:pic>
      <p:sp>
        <p:nvSpPr>
          <p:cNvPr id="2" name="Text Box 2"/>
          <p:cNvSpPr txBox="1">
            <a:spLocks noChangeArrowheads="1"/>
          </p:cNvSpPr>
          <p:nvPr/>
        </p:nvSpPr>
        <p:spPr bwMode="auto">
          <a:xfrm>
            <a:off x="628650" y="365126"/>
            <a:ext cx="7886700" cy="108498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rgbClr val="FFFFFF"/>
                </a:solidFill>
                <a:latin typeface="+mj-lt"/>
                <a:ea typeface="+mj-ea"/>
                <a:cs typeface="+mj-cs"/>
              </a:rPr>
              <a:t>OKR04’s 303(d) Requirements</a:t>
            </a:r>
          </a:p>
        </p:txBody>
      </p:sp>
      <p:sp>
        <p:nvSpPr>
          <p:cNvPr id="3" name="Rectangle 3"/>
          <p:cNvSpPr>
            <a:spLocks noChangeArrowheads="1"/>
          </p:cNvSpPr>
          <p:nvPr/>
        </p:nvSpPr>
        <p:spPr bwMode="auto">
          <a:xfrm>
            <a:off x="628650" y="1689100"/>
            <a:ext cx="7886700" cy="4530725"/>
          </a:xfrm>
          <a:prstGeom prst="rect">
            <a:avLst/>
          </a:prstGeom>
          <a:solidFill>
            <a:schemeClr val="bg1">
              <a:lumMod val="95000"/>
              <a:lumOff val="5000"/>
              <a:alpha val="70000"/>
            </a:schemeClr>
          </a:solidFill>
        </p:spPr>
        <p:txBody>
          <a:bodyPr vert="horz" lIns="91440" tIns="45720" rIns="91440" bIns="45720" rtlCol="0">
            <a:normAutofit/>
          </a:bodyPr>
          <a:lstStyle/>
          <a:p>
            <a:pPr marR="0" defTabSz="914400">
              <a:lnSpc>
                <a:spcPts val="2640"/>
              </a:lnSpc>
              <a:spcBef>
                <a:spcPts val="0"/>
              </a:spcBef>
              <a:spcAft>
                <a:spcPts val="1200"/>
              </a:spcAft>
            </a:pPr>
            <a:r>
              <a:rPr lang="en-US" sz="2200" dirty="0">
                <a:ln>
                  <a:noFill/>
                </a:ln>
                <a:solidFill>
                  <a:srgbClr val="FFFFFF"/>
                </a:solidFill>
                <a:effectLst/>
              </a:rPr>
              <a:t>Draft 2021 OKR04 permit 303(d) requirements (cont.):</a:t>
            </a:r>
          </a:p>
          <a:p>
            <a:pPr marL="285750" marR="0" indent="-285750" algn="just">
              <a:lnSpc>
                <a:spcPts val="2600"/>
              </a:lnSpc>
              <a:spcBef>
                <a:spcPts val="0"/>
              </a:spcBef>
              <a:spcAft>
                <a:spcPts val="1200"/>
              </a:spcAft>
              <a:buFont typeface="Arial" panose="020B0604020202020204" pitchFamily="34" charset="0"/>
              <a:buChar char="•"/>
            </a:pPr>
            <a:r>
              <a:rPr lang="en-US" sz="2000" b="1" kern="1400" dirty="0">
                <a:ln>
                  <a:noFill/>
                </a:ln>
                <a:solidFill>
                  <a:schemeClr val="accent2">
                    <a:lumMod val="60000"/>
                    <a:lumOff val="40000"/>
                  </a:schemeClr>
                </a:solidFill>
                <a:effectLst/>
              </a:rPr>
              <a:t>IV.A.1.e</a:t>
            </a:r>
            <a:r>
              <a:rPr lang="en-US" sz="2000" kern="1400" dirty="0">
                <a:ln>
                  <a:noFill/>
                </a:ln>
                <a:effectLst/>
              </a:rPr>
              <a:t>: You must implement </a:t>
            </a:r>
            <a:r>
              <a:rPr lang="en-US" sz="2000" u="sng" kern="1400" dirty="0">
                <a:ln>
                  <a:noFill/>
                </a:ln>
                <a:effectLst/>
              </a:rPr>
              <a:t>Operation &amp; Maintenance procedures</a:t>
            </a:r>
            <a:r>
              <a:rPr lang="en-US" sz="2000" kern="1400" dirty="0">
                <a:ln>
                  <a:noFill/>
                </a:ln>
                <a:effectLst/>
              </a:rPr>
              <a:t> for structural and nonstructural 303(d) pollutant controls.</a:t>
            </a:r>
          </a:p>
          <a:p>
            <a:pPr marL="285750" marR="0" indent="-285750" algn="just">
              <a:lnSpc>
                <a:spcPts val="2600"/>
              </a:lnSpc>
              <a:spcBef>
                <a:spcPts val="0"/>
              </a:spcBef>
              <a:spcAft>
                <a:spcPts val="1200"/>
              </a:spcAft>
              <a:buFont typeface="Arial" panose="020B0604020202020204" pitchFamily="34" charset="0"/>
              <a:buChar char="•"/>
            </a:pPr>
            <a:r>
              <a:rPr lang="en-US" sz="2000" b="1" kern="1400" dirty="0">
                <a:ln>
                  <a:noFill/>
                </a:ln>
                <a:solidFill>
                  <a:schemeClr val="accent2">
                    <a:lumMod val="60000"/>
                    <a:lumOff val="40000"/>
                  </a:schemeClr>
                </a:solidFill>
                <a:effectLst/>
              </a:rPr>
              <a:t>IV.A.1.f</a:t>
            </a:r>
            <a:r>
              <a:rPr lang="en-US" sz="2000" kern="1400" dirty="0">
                <a:ln>
                  <a:noFill/>
                </a:ln>
                <a:effectLst/>
              </a:rPr>
              <a:t>: You must assess 303(d) water quality impacts from </a:t>
            </a:r>
            <a:r>
              <a:rPr lang="en-US" sz="2000" u="sng" kern="1400" dirty="0">
                <a:ln>
                  <a:noFill/>
                </a:ln>
                <a:effectLst/>
              </a:rPr>
              <a:t>new flood management projects</a:t>
            </a:r>
            <a:r>
              <a:rPr lang="en-US" sz="2000" kern="1400" dirty="0">
                <a:ln>
                  <a:noFill/>
                </a:ln>
                <a:effectLst/>
              </a:rPr>
              <a:t>.</a:t>
            </a:r>
          </a:p>
          <a:p>
            <a:pPr marL="285750" marR="0" indent="-285750" algn="just">
              <a:lnSpc>
                <a:spcPts val="2600"/>
              </a:lnSpc>
              <a:spcBef>
                <a:spcPts val="0"/>
              </a:spcBef>
              <a:spcAft>
                <a:spcPts val="1200"/>
              </a:spcAft>
              <a:buFont typeface="Arial" panose="020B0604020202020204" pitchFamily="34" charset="0"/>
              <a:buChar char="•"/>
            </a:pPr>
            <a:r>
              <a:rPr lang="en-US" sz="2000" b="1" kern="1400" dirty="0">
                <a:ln>
                  <a:noFill/>
                </a:ln>
                <a:solidFill>
                  <a:schemeClr val="accent2">
                    <a:lumMod val="60000"/>
                    <a:lumOff val="40000"/>
                  </a:schemeClr>
                </a:solidFill>
                <a:effectLst/>
              </a:rPr>
              <a:t>IV.A.1.f</a:t>
            </a:r>
            <a:r>
              <a:rPr lang="en-US" sz="2000" kern="1400" dirty="0">
                <a:ln>
                  <a:noFill/>
                </a:ln>
                <a:effectLst/>
              </a:rPr>
              <a:t>: You must examine </a:t>
            </a:r>
            <a:r>
              <a:rPr lang="en-US" sz="2000" u="sng" kern="1400" dirty="0">
                <a:ln>
                  <a:noFill/>
                </a:ln>
                <a:effectLst/>
              </a:rPr>
              <a:t>existing projects</a:t>
            </a:r>
            <a:r>
              <a:rPr lang="en-US" sz="2000" kern="1400" dirty="0">
                <a:ln>
                  <a:noFill/>
                </a:ln>
                <a:effectLst/>
              </a:rPr>
              <a:t> for possible need for water quality retrofits and practices.</a:t>
            </a:r>
          </a:p>
          <a:p>
            <a:pPr marL="285750" marR="0" indent="-285750" algn="just">
              <a:lnSpc>
                <a:spcPts val="2600"/>
              </a:lnSpc>
              <a:spcBef>
                <a:spcPts val="0"/>
              </a:spcBef>
              <a:spcAft>
                <a:spcPts val="1200"/>
              </a:spcAft>
              <a:buFont typeface="Arial" panose="020B0604020202020204" pitchFamily="34" charset="0"/>
              <a:buChar char="•"/>
            </a:pPr>
            <a:r>
              <a:rPr lang="en-US" sz="2000" b="1" kern="1400" dirty="0">
                <a:ln>
                  <a:noFill/>
                </a:ln>
                <a:solidFill>
                  <a:schemeClr val="accent2">
                    <a:lumMod val="60000"/>
                    <a:lumOff val="40000"/>
                  </a:schemeClr>
                </a:solidFill>
                <a:effectLst/>
              </a:rPr>
              <a:t>IV.A.1.h</a:t>
            </a:r>
            <a:r>
              <a:rPr lang="en-US" sz="2000" kern="1400" dirty="0">
                <a:ln>
                  <a:noFill/>
                </a:ln>
                <a:effectLst/>
              </a:rPr>
              <a:t>: If the 303(d) pollutant is </a:t>
            </a:r>
            <a:r>
              <a:rPr lang="en-US" sz="2000" u="sng" kern="1400" dirty="0">
                <a:ln>
                  <a:noFill/>
                </a:ln>
                <a:effectLst/>
              </a:rPr>
              <a:t>bacteria</a:t>
            </a:r>
            <a:r>
              <a:rPr lang="en-US" sz="2000" kern="1400" dirty="0">
                <a:ln>
                  <a:noFill/>
                </a:ln>
                <a:effectLst/>
              </a:rPr>
              <a:t>, OKR04 has 5 categories of additional requirements to implement.</a:t>
            </a:r>
          </a:p>
          <a:p>
            <a:pPr marL="285750" marR="0" indent="-285750" algn="just">
              <a:lnSpc>
                <a:spcPts val="2600"/>
              </a:lnSpc>
              <a:spcBef>
                <a:spcPts val="0"/>
              </a:spcBef>
              <a:spcAft>
                <a:spcPts val="1200"/>
              </a:spcAft>
              <a:buFont typeface="Arial" panose="020B0604020202020204" pitchFamily="34" charset="0"/>
              <a:buChar char="•"/>
            </a:pPr>
            <a:r>
              <a:rPr lang="en-US" sz="2000" b="1" kern="1400" dirty="0">
                <a:ln>
                  <a:noFill/>
                </a:ln>
                <a:solidFill>
                  <a:schemeClr val="accent2">
                    <a:lumMod val="60000"/>
                    <a:lumOff val="40000"/>
                  </a:schemeClr>
                </a:solidFill>
                <a:effectLst/>
              </a:rPr>
              <a:t>VIII</a:t>
            </a:r>
            <a:r>
              <a:rPr lang="en-US" sz="2000" kern="1400" dirty="0">
                <a:ln>
                  <a:noFill/>
                </a:ln>
                <a:effectLst/>
              </a:rPr>
              <a:t>:  Optional 7th MCM requires following all requirements in the most recent OKR10 permit</a:t>
            </a:r>
            <a:r>
              <a:rPr lang="en-US" sz="2000" dirty="0">
                <a:ln>
                  <a:noFill/>
                </a:ln>
                <a:effectLst/>
              </a:rPr>
              <a:t>. </a:t>
            </a:r>
          </a:p>
        </p:txBody>
      </p:sp>
      <p:sp>
        <p:nvSpPr>
          <p:cNvPr id="7" name="Slide Number Placeholder 3">
            <a:extLst>
              <a:ext uri="{FF2B5EF4-FFF2-40B4-BE49-F238E27FC236}">
                <a16:creationId xmlns:a16="http://schemas.microsoft.com/office/drawing/2014/main" id="{69A4C037-3993-4DC3-9F6D-C485609BB017}"/>
              </a:ext>
            </a:extLst>
          </p:cNvPr>
          <p:cNvSpPr>
            <a:spLocks noGrp="1"/>
          </p:cNvSpPr>
          <p:nvPr>
            <p:ph type="sldNum" sz="quarter" idx="12"/>
          </p:nvPr>
        </p:nvSpPr>
        <p:spPr>
          <a:xfrm>
            <a:off x="6457950" y="6356351"/>
            <a:ext cx="2057400" cy="365125"/>
          </a:xfrm>
        </p:spPr>
        <p:txBody>
          <a:bodyPr/>
          <a:lstStyle/>
          <a:p>
            <a:fld id="{26EF7911-DC9B-4A2A-BA69-BD22654B71C5}" type="slidenum">
              <a:rPr lang="en-US" sz="2400" smtClean="0"/>
              <a:t>10</a:t>
            </a:fld>
            <a:endParaRPr lang="en-US" sz="2400" dirty="0"/>
          </a:p>
        </p:txBody>
      </p:sp>
    </p:spTree>
    <p:extLst>
      <p:ext uri="{BB962C8B-B14F-4D97-AF65-F5344CB8AC3E}">
        <p14:creationId xmlns:p14="http://schemas.microsoft.com/office/powerpoint/2010/main" val="276411999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A4BCE2E-AA8B-4D11-BB35-EBF392D757BB}"/>
              </a:ext>
            </a:extLst>
          </p:cNvPr>
          <p:cNvPicPr>
            <a:picLocks noChangeAspect="1"/>
          </p:cNvPicPr>
          <p:nvPr/>
        </p:nvPicPr>
        <p:blipFill rotWithShape="1">
          <a:blip r:embed="rId3">
            <a:alphaModFix amt="35000"/>
          </a:blip>
          <a:srcRect l="11000" r="-2" b="-2"/>
          <a:stretch/>
        </p:blipFill>
        <p:spPr>
          <a:xfrm>
            <a:off x="20" y="1"/>
            <a:ext cx="9143980" cy="6857999"/>
          </a:xfrm>
          <a:prstGeom prst="rect">
            <a:avLst/>
          </a:prstGeom>
        </p:spPr>
      </p:pic>
      <p:sp>
        <p:nvSpPr>
          <p:cNvPr id="2" name="Title 1">
            <a:extLst>
              <a:ext uri="{FF2B5EF4-FFF2-40B4-BE49-F238E27FC236}">
                <a16:creationId xmlns:a16="http://schemas.microsoft.com/office/drawing/2014/main" id="{B7FBB536-C88C-41A1-9706-2E2A148A5C25}"/>
              </a:ext>
            </a:extLst>
          </p:cNvPr>
          <p:cNvSpPr>
            <a:spLocks noGrp="1"/>
          </p:cNvSpPr>
          <p:nvPr>
            <p:ph type="title"/>
          </p:nvPr>
        </p:nvSpPr>
        <p:spPr>
          <a:xfrm>
            <a:off x="628651" y="1065862"/>
            <a:ext cx="2345458" cy="4726276"/>
          </a:xfrm>
        </p:spPr>
        <p:txBody>
          <a:bodyPr>
            <a:normAutofit/>
          </a:bodyPr>
          <a:lstStyle/>
          <a:p>
            <a:r>
              <a:rPr lang="en-US" sz="4000" dirty="0">
                <a:solidFill>
                  <a:srgbClr val="FFFFFF"/>
                </a:solidFill>
              </a:rPr>
              <a:t>What Is a Total Maximum Daily Load (TMDL)</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499ACD-96FA-4A02-B06A-E1FC37F63B1D}"/>
              </a:ext>
            </a:extLst>
          </p:cNvPr>
          <p:cNvSpPr>
            <a:spLocks noGrp="1"/>
          </p:cNvSpPr>
          <p:nvPr>
            <p:ph idx="1"/>
          </p:nvPr>
        </p:nvSpPr>
        <p:spPr>
          <a:xfrm>
            <a:off x="3602740" y="1065862"/>
            <a:ext cx="5458130" cy="4726276"/>
          </a:xfrm>
        </p:spPr>
        <p:txBody>
          <a:bodyPr anchor="ctr">
            <a:normAutofit/>
          </a:bodyPr>
          <a:lstStyle/>
          <a:p>
            <a:pPr marL="0" indent="0">
              <a:lnSpc>
                <a:spcPct val="100000"/>
              </a:lnSpc>
              <a:spcBef>
                <a:spcPts val="3000"/>
              </a:spcBef>
              <a:buNone/>
            </a:pPr>
            <a:r>
              <a:rPr lang="en-US" sz="2200" dirty="0">
                <a:solidFill>
                  <a:srgbClr val="FFFFFF"/>
                </a:solidFill>
              </a:rPr>
              <a:t>A TMDL calculates the </a:t>
            </a:r>
            <a:r>
              <a:rPr lang="en-US" sz="2200" u="sng" dirty="0">
                <a:solidFill>
                  <a:srgbClr val="FFFFFF"/>
                </a:solidFill>
              </a:rPr>
              <a:t>maximum allowable pollutant loading</a:t>
            </a:r>
            <a:r>
              <a:rPr lang="en-US" sz="2200" dirty="0">
                <a:solidFill>
                  <a:srgbClr val="FFFFFF"/>
                </a:solidFill>
              </a:rPr>
              <a:t> for a waterbody.</a:t>
            </a:r>
          </a:p>
          <a:p>
            <a:pPr marL="0" indent="0">
              <a:lnSpc>
                <a:spcPct val="100000"/>
              </a:lnSpc>
              <a:spcBef>
                <a:spcPts val="3000"/>
              </a:spcBef>
              <a:buNone/>
            </a:pPr>
            <a:r>
              <a:rPr lang="en-US" sz="2200" dirty="0">
                <a:solidFill>
                  <a:srgbClr val="FFFFFF"/>
                </a:solidFill>
              </a:rPr>
              <a:t>All </a:t>
            </a:r>
            <a:r>
              <a:rPr lang="en-US" sz="2200" u="sng" dirty="0">
                <a:solidFill>
                  <a:srgbClr val="FFFFFF"/>
                </a:solidFill>
              </a:rPr>
              <a:t>point source</a:t>
            </a:r>
            <a:r>
              <a:rPr lang="en-US" sz="2200" dirty="0">
                <a:solidFill>
                  <a:srgbClr val="FFFFFF"/>
                </a:solidFill>
              </a:rPr>
              <a:t> loads (</a:t>
            </a:r>
            <a:r>
              <a:rPr lang="en-US" sz="2200" b="1" dirty="0">
                <a:solidFill>
                  <a:srgbClr val="FFFFFF"/>
                </a:solidFill>
              </a:rPr>
              <a:t>WLA</a:t>
            </a:r>
            <a:r>
              <a:rPr lang="en-US" sz="2200" dirty="0">
                <a:solidFill>
                  <a:srgbClr val="FFFFFF"/>
                </a:solidFill>
              </a:rPr>
              <a:t>s)  </a:t>
            </a:r>
            <a:r>
              <a:rPr lang="en-US" sz="2200" b="1" dirty="0">
                <a:solidFill>
                  <a:srgbClr val="FFFFFF"/>
                </a:solidFill>
              </a:rPr>
              <a:t>+</a:t>
            </a:r>
            <a:r>
              <a:rPr lang="en-US" sz="2200" dirty="0">
                <a:solidFill>
                  <a:srgbClr val="FFFFFF"/>
                </a:solidFill>
              </a:rPr>
              <a:t>  all </a:t>
            </a:r>
            <a:r>
              <a:rPr lang="en-US" sz="2200" u="sng" dirty="0">
                <a:solidFill>
                  <a:srgbClr val="FFFFFF"/>
                </a:solidFill>
              </a:rPr>
              <a:t>nonpoint source</a:t>
            </a:r>
            <a:r>
              <a:rPr lang="en-US" sz="2200" dirty="0">
                <a:solidFill>
                  <a:srgbClr val="FFFFFF"/>
                </a:solidFill>
              </a:rPr>
              <a:t> loads (</a:t>
            </a:r>
            <a:r>
              <a:rPr lang="en-US" sz="2200" b="1" dirty="0">
                <a:solidFill>
                  <a:srgbClr val="FFFFFF"/>
                </a:solidFill>
              </a:rPr>
              <a:t>LA</a:t>
            </a:r>
            <a:r>
              <a:rPr lang="en-US" sz="2200" dirty="0">
                <a:solidFill>
                  <a:srgbClr val="FFFFFF"/>
                </a:solidFill>
              </a:rPr>
              <a:t>s)  </a:t>
            </a:r>
            <a:r>
              <a:rPr lang="en-US" sz="2200" b="1" dirty="0">
                <a:solidFill>
                  <a:srgbClr val="FFFFFF"/>
                </a:solidFill>
              </a:rPr>
              <a:t>+ </a:t>
            </a:r>
            <a:r>
              <a:rPr lang="en-US" sz="2200" dirty="0">
                <a:solidFill>
                  <a:srgbClr val="FFFFFF"/>
                </a:solidFill>
              </a:rPr>
              <a:t> a margin of safety (</a:t>
            </a:r>
            <a:r>
              <a:rPr lang="en-US" sz="2200" b="1" dirty="0">
                <a:solidFill>
                  <a:srgbClr val="FFFFFF"/>
                </a:solidFill>
              </a:rPr>
              <a:t>MOS</a:t>
            </a:r>
            <a:r>
              <a:rPr lang="en-US" sz="2200" dirty="0">
                <a:solidFill>
                  <a:srgbClr val="FFFFFF"/>
                </a:solidFill>
              </a:rPr>
              <a:t>).</a:t>
            </a:r>
          </a:p>
          <a:p>
            <a:pPr marL="0" indent="0">
              <a:lnSpc>
                <a:spcPct val="100000"/>
              </a:lnSpc>
              <a:spcBef>
                <a:spcPts val="3000"/>
              </a:spcBef>
              <a:buNone/>
            </a:pPr>
            <a:r>
              <a:rPr lang="en-US" sz="2400" i="1" dirty="0">
                <a:solidFill>
                  <a:schemeClr val="accent2">
                    <a:lumMod val="60000"/>
                    <a:lumOff val="40000"/>
                  </a:schemeClr>
                </a:solidFill>
              </a:rPr>
              <a:t>Stormwater permittees are point sources</a:t>
            </a:r>
            <a:r>
              <a:rPr lang="en-US" sz="2400" dirty="0">
                <a:solidFill>
                  <a:schemeClr val="accent2">
                    <a:lumMod val="60000"/>
                    <a:lumOff val="40000"/>
                  </a:schemeClr>
                </a:solidFill>
              </a:rPr>
              <a:t>.</a:t>
            </a:r>
          </a:p>
          <a:p>
            <a:pPr marL="0" indent="0">
              <a:lnSpc>
                <a:spcPct val="100000"/>
              </a:lnSpc>
              <a:spcBef>
                <a:spcPts val="3000"/>
              </a:spcBef>
              <a:buNone/>
            </a:pPr>
            <a:r>
              <a:rPr lang="en-US" sz="2200" dirty="0">
                <a:solidFill>
                  <a:srgbClr val="FFFFFF"/>
                </a:solidFill>
              </a:rPr>
              <a:t>Special </a:t>
            </a:r>
            <a:r>
              <a:rPr lang="en-US" sz="2200" b="1" dirty="0">
                <a:solidFill>
                  <a:srgbClr val="FFFFFF"/>
                </a:solidFill>
              </a:rPr>
              <a:t>WLA</a:t>
            </a:r>
            <a:r>
              <a:rPr lang="en-US" sz="2200" dirty="0">
                <a:solidFill>
                  <a:srgbClr val="FFFFFF"/>
                </a:solidFill>
              </a:rPr>
              <a:t> just for stormwater permittees:  “</a:t>
            </a:r>
            <a:r>
              <a:rPr lang="en-US" sz="2200" b="1" dirty="0">
                <a:solidFill>
                  <a:schemeClr val="accent2">
                    <a:lumMod val="60000"/>
                    <a:lumOff val="40000"/>
                  </a:schemeClr>
                </a:solidFill>
              </a:rPr>
              <a:t>WLA_MS4</a:t>
            </a:r>
            <a:r>
              <a:rPr lang="en-US" sz="2200" dirty="0">
                <a:solidFill>
                  <a:srgbClr val="FFFFFF"/>
                </a:solidFill>
              </a:rPr>
              <a:t>”</a:t>
            </a:r>
          </a:p>
          <a:p>
            <a:pPr marL="0" indent="0">
              <a:lnSpc>
                <a:spcPct val="100000"/>
              </a:lnSpc>
              <a:spcBef>
                <a:spcPts val="3000"/>
              </a:spcBef>
              <a:buNone/>
            </a:pPr>
            <a:r>
              <a:rPr lang="en-US" sz="2200" b="1" dirty="0">
                <a:solidFill>
                  <a:srgbClr val="FFFFFF"/>
                </a:solidFill>
                <a:latin typeface="Calibri" pitchFamily="34" charset="0"/>
              </a:rPr>
              <a:t>TMDL  =  ΣWLA  +  </a:t>
            </a:r>
            <a:r>
              <a:rPr lang="en-US" sz="2200" b="1" dirty="0">
                <a:solidFill>
                  <a:schemeClr val="accent2">
                    <a:lumMod val="60000"/>
                    <a:lumOff val="40000"/>
                  </a:schemeClr>
                </a:solidFill>
                <a:latin typeface="Calibri" pitchFamily="34" charset="0"/>
              </a:rPr>
              <a:t>ΣWLA_MS4</a:t>
            </a:r>
            <a:r>
              <a:rPr lang="en-US" sz="2200" b="1" dirty="0">
                <a:solidFill>
                  <a:srgbClr val="FFFFFF"/>
                </a:solidFill>
                <a:latin typeface="Calibri" pitchFamily="34" charset="0"/>
              </a:rPr>
              <a:t>  +  ΣLA  +  MOS</a:t>
            </a:r>
          </a:p>
          <a:p>
            <a:pPr marL="342900" indent="-342900">
              <a:spcBef>
                <a:spcPts val="1200"/>
              </a:spcBef>
            </a:pPr>
            <a:endParaRPr lang="en-US" sz="1700" b="1" i="1" dirty="0">
              <a:solidFill>
                <a:srgbClr val="FFFFFF"/>
              </a:solidFill>
              <a:effectLst>
                <a:outerShdw blurRad="38100" dist="38100" dir="2700000" algn="tl">
                  <a:srgbClr val="000000"/>
                </a:outerShdw>
              </a:effectLst>
            </a:endParaRPr>
          </a:p>
        </p:txBody>
      </p:sp>
      <p:sp>
        <p:nvSpPr>
          <p:cNvPr id="4" name="Slide Number Placeholder 3">
            <a:extLst>
              <a:ext uri="{FF2B5EF4-FFF2-40B4-BE49-F238E27FC236}">
                <a16:creationId xmlns:a16="http://schemas.microsoft.com/office/drawing/2014/main" id="{FD4925DB-0011-4E94-9F9F-288BDAFBCFEA}"/>
              </a:ext>
            </a:extLst>
          </p:cNvPr>
          <p:cNvSpPr>
            <a:spLocks noGrp="1"/>
          </p:cNvSpPr>
          <p:nvPr>
            <p:ph type="sldNum" sz="quarter" idx="12"/>
          </p:nvPr>
        </p:nvSpPr>
        <p:spPr>
          <a:xfrm>
            <a:off x="7839940" y="6356350"/>
            <a:ext cx="675409" cy="365125"/>
          </a:xfrm>
        </p:spPr>
        <p:txBody>
          <a:bodyPr>
            <a:noAutofit/>
          </a:bodyPr>
          <a:lstStyle/>
          <a:p>
            <a:pPr>
              <a:spcAft>
                <a:spcPts val="600"/>
              </a:spcAft>
            </a:pPr>
            <a:fld id="{C00C9522-B4B7-4C19-8300-6A65E702E97C}" type="slidenum">
              <a:rPr lang="en-US" sz="2400">
                <a:solidFill>
                  <a:srgbClr val="FFFFFF"/>
                </a:solidFill>
              </a:rPr>
              <a:pPr>
                <a:spcAft>
                  <a:spcPts val="600"/>
                </a:spcAft>
              </a:pPr>
              <a:t>11</a:t>
            </a:fld>
            <a:endParaRPr lang="en-US" sz="2400" dirty="0">
              <a:solidFill>
                <a:srgbClr val="FFFFFF"/>
              </a:solidFill>
            </a:endParaRPr>
          </a:p>
        </p:txBody>
      </p:sp>
    </p:spTree>
    <p:extLst>
      <p:ext uri="{BB962C8B-B14F-4D97-AF65-F5344CB8AC3E}">
        <p14:creationId xmlns:p14="http://schemas.microsoft.com/office/powerpoint/2010/main" val="18914909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7FBB536-C88C-41A1-9706-2E2A148A5C25}"/>
              </a:ext>
            </a:extLst>
          </p:cNvPr>
          <p:cNvSpPr>
            <a:spLocks noGrp="1"/>
          </p:cNvSpPr>
          <p:nvPr>
            <p:ph type="title"/>
          </p:nvPr>
        </p:nvSpPr>
        <p:spPr>
          <a:xfrm>
            <a:off x="349757" y="731519"/>
            <a:ext cx="2485807" cy="3237579"/>
          </a:xfrm>
        </p:spPr>
        <p:txBody>
          <a:bodyPr vert="horz" lIns="91440" tIns="45720" rIns="91440" bIns="45720" rtlCol="0" anchor="ctr">
            <a:normAutofit/>
          </a:bodyPr>
          <a:lstStyle/>
          <a:p>
            <a:r>
              <a:rPr lang="en-US" sz="3600" dirty="0">
                <a:solidFill>
                  <a:schemeClr val="bg1"/>
                </a:solidFill>
              </a:rPr>
              <a:t>2018 Completed TMDLs Near GCSA Member MS4s</a:t>
            </a:r>
          </a:p>
        </p:txBody>
      </p:sp>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Slide Number Placeholder 3">
            <a:extLst>
              <a:ext uri="{FF2B5EF4-FFF2-40B4-BE49-F238E27FC236}">
                <a16:creationId xmlns:a16="http://schemas.microsoft.com/office/drawing/2014/main" id="{FD4925DB-0011-4E94-9F9F-288BDAFBCFEA}"/>
              </a:ext>
            </a:extLst>
          </p:cNvPr>
          <p:cNvSpPr>
            <a:spLocks noGrp="1"/>
          </p:cNvSpPr>
          <p:nvPr>
            <p:ph type="sldNum" sz="quarter" idx="12"/>
          </p:nvPr>
        </p:nvSpPr>
        <p:spPr>
          <a:xfrm>
            <a:off x="887619" y="4756646"/>
            <a:ext cx="1485052" cy="1304059"/>
          </a:xfrm>
        </p:spPr>
        <p:txBody>
          <a:bodyPr vert="horz" lIns="91440" tIns="45720" rIns="91440" bIns="45720" rtlCol="0" anchor="ctr">
            <a:normAutofit/>
          </a:bodyPr>
          <a:lstStyle/>
          <a:p>
            <a:pPr algn="ctr" defTabSz="914400">
              <a:spcAft>
                <a:spcPts val="600"/>
              </a:spcAft>
              <a:defRPr/>
            </a:pPr>
            <a:fld id="{C00C9522-B4B7-4C19-8300-6A65E702E97C}" type="slidenum">
              <a:rPr lang="en-US" sz="3800">
                <a:solidFill>
                  <a:srgbClr val="FFFFFF"/>
                </a:solidFill>
                <a:latin typeface="Calibri" panose="020F0502020204030204"/>
              </a:rPr>
              <a:pPr algn="ctr" defTabSz="914400">
                <a:spcAft>
                  <a:spcPts val="600"/>
                </a:spcAft>
                <a:defRPr/>
              </a:pPr>
              <a:t>12</a:t>
            </a:fld>
            <a:endParaRPr lang="en-US" sz="3800">
              <a:solidFill>
                <a:srgbClr val="FFFFFF"/>
              </a:solidFill>
              <a:latin typeface="Calibri" panose="020F0502020204030204"/>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16552"/>
            <a:ext cx="5766356"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2A758DD-7054-4DDD-A254-E2A656FC7507}"/>
              </a:ext>
            </a:extLst>
          </p:cNvPr>
          <p:cNvSpPr txBox="1">
            <a:spLocks/>
          </p:cNvSpPr>
          <p:nvPr/>
        </p:nvSpPr>
        <p:spPr>
          <a:xfrm>
            <a:off x="3284781" y="4525817"/>
            <a:ext cx="5425110" cy="1736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Aft>
                <a:spcPts val="1200"/>
              </a:spcAft>
            </a:pPr>
            <a:r>
              <a:rPr lang="en-US" sz="2000" dirty="0">
                <a:solidFill>
                  <a:schemeClr val="tx1">
                    <a:lumMod val="65000"/>
                    <a:lumOff val="35000"/>
                  </a:schemeClr>
                </a:solidFill>
                <a:latin typeface="+mn-lt"/>
              </a:rPr>
              <a:t>The final list of TMDLs and MS4s are in Table IV-2 of the 2021 OKR04 permit.</a:t>
            </a:r>
          </a:p>
          <a:p>
            <a:pPr>
              <a:lnSpc>
                <a:spcPct val="120000"/>
              </a:lnSpc>
              <a:spcAft>
                <a:spcPts val="1200"/>
              </a:spcAft>
            </a:pPr>
            <a:r>
              <a:rPr lang="en-US" sz="2000" dirty="0">
                <a:solidFill>
                  <a:schemeClr val="tx1">
                    <a:lumMod val="65000"/>
                    <a:lumOff val="35000"/>
                  </a:schemeClr>
                </a:solidFill>
                <a:latin typeface="+mn-lt"/>
              </a:rPr>
              <a:t>Over half of GCSA’s member MS4s will have to comply with TMDLs during this cycle of OKR04.</a:t>
            </a:r>
          </a:p>
        </p:txBody>
      </p:sp>
      <p:pic>
        <p:nvPicPr>
          <p:cNvPr id="3" name="Picture 2">
            <a:extLst>
              <a:ext uri="{FF2B5EF4-FFF2-40B4-BE49-F238E27FC236}">
                <a16:creationId xmlns:a16="http://schemas.microsoft.com/office/drawing/2014/main" id="{F2203858-0BEF-42F2-9473-ED0A33219259}"/>
              </a:ext>
            </a:extLst>
          </p:cNvPr>
          <p:cNvPicPr>
            <a:picLocks noChangeAspect="1"/>
          </p:cNvPicPr>
          <p:nvPr/>
        </p:nvPicPr>
        <p:blipFill>
          <a:blip r:embed="rId3"/>
          <a:stretch>
            <a:fillRect/>
          </a:stretch>
        </p:blipFill>
        <p:spPr>
          <a:xfrm>
            <a:off x="3027886" y="448055"/>
            <a:ext cx="5766356" cy="3801257"/>
          </a:xfrm>
          <a:prstGeom prst="rect">
            <a:avLst/>
          </a:prstGeom>
          <a:ln>
            <a:solidFill>
              <a:schemeClr val="accent1"/>
            </a:solidFill>
          </a:ln>
        </p:spPr>
      </p:pic>
    </p:spTree>
    <p:extLst>
      <p:ext uri="{BB962C8B-B14F-4D97-AF65-F5344CB8AC3E}">
        <p14:creationId xmlns:p14="http://schemas.microsoft.com/office/powerpoint/2010/main" val="122265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240022" y="365760"/>
            <a:ext cx="702540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kern="1200" dirty="0">
                <a:solidFill>
                  <a:schemeClr val="tx1"/>
                </a:solidFill>
                <a:latin typeface="+mj-lt"/>
                <a:ea typeface="+mj-ea"/>
                <a:cs typeface="+mj-cs"/>
              </a:rPr>
              <a:t>TM</a:t>
            </a:r>
            <a:r>
              <a:rPr lang="en-US" sz="3800" kern="1200" dirty="0">
                <a:solidFill>
                  <a:schemeClr val="tx1"/>
                </a:solidFill>
                <a:latin typeface="+mj-lt"/>
                <a:ea typeface="+mj-ea"/>
                <a:cs typeface="+mj-cs"/>
              </a:rPr>
              <a:t>DL Obligations for Dischargers</a:t>
            </a:r>
          </a:p>
        </p:txBody>
      </p:sp>
      <p:sp>
        <p:nvSpPr>
          <p:cNvPr id="31"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p:cNvSpPr>
            <a:spLocks noChangeArrowheads="1"/>
          </p:cNvSpPr>
          <p:nvPr/>
        </p:nvSpPr>
        <p:spPr bwMode="auto">
          <a:xfrm>
            <a:off x="1085850" y="2176272"/>
            <a:ext cx="7400924" cy="4041648"/>
          </a:xfrm>
          <a:prstGeom prst="rect">
            <a:avLst/>
          </a:prstGeom>
        </p:spPr>
        <p:txBody>
          <a:bodyPr vert="horz" lIns="91440" tIns="45720" rIns="91440" bIns="45720" rtlCol="0" anchor="t">
            <a:normAutofit/>
          </a:bodyPr>
          <a:lstStyle/>
          <a:p>
            <a:pPr marL="114300" defTabSz="914400">
              <a:lnSpc>
                <a:spcPct val="90000"/>
              </a:lnSpc>
              <a:spcBef>
                <a:spcPts val="1800"/>
              </a:spcBef>
            </a:pPr>
            <a:r>
              <a:rPr lang="en-US" sz="2100" b="1" u="sng" dirty="0">
                <a:solidFill>
                  <a:schemeClr val="tx1">
                    <a:lumMod val="65000"/>
                    <a:lumOff val="35000"/>
                  </a:schemeClr>
                </a:solidFill>
              </a:rPr>
              <a:t>Permittees With Mandatory TMDL Requirements:</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Stormwater-permitted MS4s (individual and OKR04-listed).</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OKR05 and OKR10 permittees, as applicable.</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NPDES and OPDES-permitted wastewater dischargers.</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CAFOs (Concentrated Animal Feeding Operations).</a:t>
            </a:r>
          </a:p>
          <a:p>
            <a:pPr marL="114300" defTabSz="914400">
              <a:lnSpc>
                <a:spcPct val="90000"/>
              </a:lnSpc>
              <a:spcBef>
                <a:spcPts val="1800"/>
              </a:spcBef>
            </a:pPr>
            <a:r>
              <a:rPr lang="en-US" sz="2100" b="1" u="sng" dirty="0">
                <a:solidFill>
                  <a:schemeClr val="tx1">
                    <a:lumMod val="65000"/>
                    <a:lumOff val="35000"/>
                  </a:schemeClr>
                </a:solidFill>
              </a:rPr>
              <a:t>No Permits  =  Voluntary Approach:</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MS4s with no stormwater permits.</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Non-CAFO agricultural activities.</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Businesses and landowners with no discharge permits.</a:t>
            </a:r>
          </a:p>
          <a:p>
            <a:pPr marL="800100" lvl="1" indent="-228600" defTabSz="914400">
              <a:lnSpc>
                <a:spcPct val="90000"/>
              </a:lnSpc>
              <a:spcBef>
                <a:spcPts val="1800"/>
              </a:spcBef>
              <a:buFont typeface="Arial" panose="020B0604020202020204" pitchFamily="34" charset="0"/>
              <a:buChar char="•"/>
            </a:pPr>
            <a:endParaRPr lang="en-US" sz="2100" i="1" dirty="0"/>
          </a:p>
        </p:txBody>
      </p:sp>
      <p:sp>
        <p:nvSpPr>
          <p:cNvPr id="4" name="Slide Number Placeholder 3"/>
          <p:cNvSpPr>
            <a:spLocks noGrp="1"/>
          </p:cNvSpPr>
          <p:nvPr>
            <p:ph type="sldNum" sz="quarter" idx="12"/>
          </p:nvPr>
        </p:nvSpPr>
        <p:spPr>
          <a:xfrm>
            <a:off x="6818385" y="6356350"/>
            <a:ext cx="1668389" cy="365125"/>
          </a:xfrm>
        </p:spPr>
        <p:txBody>
          <a:bodyPr vert="horz" lIns="91440" tIns="45720" rIns="91440" bIns="45720" rtlCol="0" anchor="ctr">
            <a:noAutofit/>
          </a:bodyPr>
          <a:lstStyle/>
          <a:p>
            <a:pPr defTabSz="914400">
              <a:spcAft>
                <a:spcPts val="600"/>
              </a:spcAft>
            </a:pPr>
            <a:fld id="{26EF7911-DC9B-4A2A-BA69-BD22654B71C5}" type="slidenum">
              <a:rPr lang="en-US" sz="2400">
                <a:solidFill>
                  <a:schemeClr val="tx1">
                    <a:lumMod val="65000"/>
                    <a:lumOff val="35000"/>
                    <a:alpha val="80000"/>
                  </a:schemeClr>
                </a:solidFill>
              </a:rPr>
              <a:pPr defTabSz="914400">
                <a:spcAft>
                  <a:spcPts val="600"/>
                </a:spcAft>
              </a:pPr>
              <a:t>13</a:t>
            </a:fld>
            <a:endParaRPr lang="en-US" sz="2400" dirty="0">
              <a:solidFill>
                <a:schemeClr val="tx1">
                  <a:lumMod val="65000"/>
                  <a:lumOff val="35000"/>
                  <a:alpha val="80000"/>
                </a:schemeClr>
              </a:solidFill>
            </a:endParaRPr>
          </a:p>
        </p:txBody>
      </p:sp>
    </p:spTree>
    <p:extLst>
      <p:ext uri="{BB962C8B-B14F-4D97-AF65-F5344CB8AC3E}">
        <p14:creationId xmlns:p14="http://schemas.microsoft.com/office/powerpoint/2010/main" val="393004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240022" y="365760"/>
            <a:ext cx="702540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a:solidFill>
                  <a:schemeClr val="tx1"/>
                </a:solidFill>
                <a:latin typeface="+mj-lt"/>
                <a:ea typeface="+mj-ea"/>
                <a:cs typeface="+mj-cs"/>
              </a:rPr>
              <a:t>Types of TMDLs Having MS4s</a:t>
            </a:r>
          </a:p>
        </p:txBody>
      </p:sp>
      <p:sp>
        <p:nvSpPr>
          <p:cNvPr id="10" name="Freeform: Shape 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p:cNvSpPr>
            <a:spLocks noChangeArrowheads="1"/>
          </p:cNvSpPr>
          <p:nvPr/>
        </p:nvSpPr>
        <p:spPr bwMode="auto">
          <a:xfrm>
            <a:off x="1028700" y="2176272"/>
            <a:ext cx="7467600" cy="4041648"/>
          </a:xfrm>
          <a:prstGeom prst="rect">
            <a:avLst/>
          </a:prstGeom>
        </p:spPr>
        <p:txBody>
          <a:bodyPr vert="horz" lIns="91440" tIns="45720" rIns="91440" bIns="45720" rtlCol="0" anchor="t">
            <a:normAutofit/>
          </a:bodyPr>
          <a:lstStyle/>
          <a:p>
            <a:pPr marL="114300" defTabSz="914400">
              <a:lnSpc>
                <a:spcPct val="90000"/>
              </a:lnSpc>
              <a:spcBef>
                <a:spcPts val="1800"/>
              </a:spcBef>
            </a:pPr>
            <a:r>
              <a:rPr lang="en-US" sz="2100" b="1" dirty="0">
                <a:solidFill>
                  <a:schemeClr val="tx1">
                    <a:lumMod val="65000"/>
                    <a:lumOff val="35000"/>
                  </a:schemeClr>
                </a:solidFill>
              </a:rPr>
              <a:t>Notification TMDLs   </a:t>
            </a:r>
            <a:r>
              <a:rPr lang="en-US" sz="2100" dirty="0">
                <a:solidFill>
                  <a:schemeClr val="tx1">
                    <a:lumMod val="65000"/>
                    <a:lumOff val="35000"/>
                  </a:schemeClr>
                </a:solidFill>
              </a:rPr>
              <a:t>(Older TMDLs)</a:t>
            </a:r>
            <a:r>
              <a:rPr lang="en-US" sz="2100" b="1" dirty="0">
                <a:solidFill>
                  <a:schemeClr val="tx1">
                    <a:lumMod val="65000"/>
                    <a:lumOff val="35000"/>
                  </a:schemeClr>
                </a:solidFill>
              </a:rPr>
              <a:t>:</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Those completed </a:t>
            </a:r>
            <a:r>
              <a:rPr lang="en-US" sz="2100" u="sng" dirty="0">
                <a:solidFill>
                  <a:schemeClr val="tx1">
                    <a:lumMod val="65000"/>
                    <a:lumOff val="35000"/>
                  </a:schemeClr>
                </a:solidFill>
              </a:rPr>
              <a:t>prior to November 2013</a:t>
            </a:r>
            <a:r>
              <a:rPr lang="en-US" sz="2100" dirty="0">
                <a:solidFill>
                  <a:schemeClr val="tx1">
                    <a:lumMod val="65000"/>
                    <a:lumOff val="35000"/>
                  </a:schemeClr>
                </a:solidFill>
              </a:rPr>
              <a:t>. </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DEQ was to notify each MS4 of activation.</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2021 OKR04 Table IV-2 list will act as DEQ notification.</a:t>
            </a:r>
          </a:p>
          <a:p>
            <a:pPr marL="114300" defTabSz="914400">
              <a:lnSpc>
                <a:spcPct val="90000"/>
              </a:lnSpc>
              <a:spcBef>
                <a:spcPts val="1800"/>
              </a:spcBef>
            </a:pPr>
            <a:r>
              <a:rPr lang="en-US" sz="2100" b="1" dirty="0">
                <a:solidFill>
                  <a:schemeClr val="tx1">
                    <a:lumMod val="65000"/>
                    <a:lumOff val="35000"/>
                  </a:schemeClr>
                </a:solidFill>
              </a:rPr>
              <a:t>EPA Approved TMDLs   </a:t>
            </a:r>
            <a:r>
              <a:rPr lang="en-US" sz="2100" dirty="0">
                <a:solidFill>
                  <a:schemeClr val="tx1">
                    <a:lumMod val="65000"/>
                    <a:lumOff val="35000"/>
                  </a:schemeClr>
                </a:solidFill>
              </a:rPr>
              <a:t>(Newer TMDLs)</a:t>
            </a:r>
            <a:r>
              <a:rPr lang="en-US" sz="2100" b="1" dirty="0">
                <a:solidFill>
                  <a:schemeClr val="tx1">
                    <a:lumMod val="65000"/>
                    <a:lumOff val="35000"/>
                  </a:schemeClr>
                </a:solidFill>
              </a:rPr>
              <a:t>:</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Those completed </a:t>
            </a:r>
            <a:r>
              <a:rPr lang="en-US" sz="2100" u="sng" dirty="0">
                <a:solidFill>
                  <a:schemeClr val="tx1">
                    <a:lumMod val="65000"/>
                    <a:lumOff val="35000"/>
                  </a:schemeClr>
                </a:solidFill>
              </a:rPr>
              <a:t>after November 2013</a:t>
            </a:r>
            <a:r>
              <a:rPr lang="en-US" sz="2100" dirty="0">
                <a:solidFill>
                  <a:schemeClr val="tx1">
                    <a:lumMod val="65000"/>
                    <a:lumOff val="35000"/>
                  </a:schemeClr>
                </a:solidFill>
              </a:rPr>
              <a:t>. </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Were to be activated upon EPA approval of TMDL.</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2021 OKR04 Table IV-2 list will act as DEQ notification.</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Only 1 TMDL has been activated so far (Lake Thunderbird).</a:t>
            </a:r>
          </a:p>
          <a:p>
            <a:pPr marL="800100" lvl="1" indent="-228600" defTabSz="914400">
              <a:lnSpc>
                <a:spcPct val="90000"/>
              </a:lnSpc>
              <a:spcBef>
                <a:spcPts val="1200"/>
              </a:spcBef>
              <a:buFont typeface="Arial" panose="020B0604020202020204" pitchFamily="34" charset="0"/>
              <a:buChar char="•"/>
            </a:pPr>
            <a:endParaRPr lang="en-US" sz="2100" i="1" dirty="0"/>
          </a:p>
        </p:txBody>
      </p:sp>
      <p:sp>
        <p:nvSpPr>
          <p:cNvPr id="5" name="Slide Number Placeholder 4"/>
          <p:cNvSpPr>
            <a:spLocks noGrp="1"/>
          </p:cNvSpPr>
          <p:nvPr>
            <p:ph type="sldNum" sz="quarter" idx="12"/>
          </p:nvPr>
        </p:nvSpPr>
        <p:spPr>
          <a:xfrm>
            <a:off x="6818386" y="6356350"/>
            <a:ext cx="1677914" cy="365125"/>
          </a:xfrm>
        </p:spPr>
        <p:txBody>
          <a:bodyPr vert="horz" lIns="91440" tIns="45720" rIns="91440" bIns="45720" rtlCol="0" anchor="ctr">
            <a:noAutofit/>
          </a:bodyPr>
          <a:lstStyle/>
          <a:p>
            <a:pPr defTabSz="914400">
              <a:spcAft>
                <a:spcPts val="600"/>
              </a:spcAft>
            </a:pPr>
            <a:fld id="{26EF7911-DC9B-4A2A-BA69-BD22654B71C5}" type="slidenum">
              <a:rPr lang="en-US" sz="2400">
                <a:solidFill>
                  <a:schemeClr val="tx1">
                    <a:lumMod val="65000"/>
                    <a:lumOff val="35000"/>
                    <a:alpha val="80000"/>
                  </a:schemeClr>
                </a:solidFill>
              </a:rPr>
              <a:pPr defTabSz="914400">
                <a:spcAft>
                  <a:spcPts val="600"/>
                </a:spcAft>
              </a:pPr>
              <a:t>14</a:t>
            </a:fld>
            <a:endParaRPr lang="en-US" sz="2400" dirty="0">
              <a:solidFill>
                <a:schemeClr val="tx1">
                  <a:lumMod val="65000"/>
                  <a:lumOff val="35000"/>
                  <a:alpha val="80000"/>
                </a:schemeClr>
              </a:solidFill>
            </a:endParaRPr>
          </a:p>
        </p:txBody>
      </p:sp>
    </p:spTree>
    <p:extLst>
      <p:ext uri="{BB962C8B-B14F-4D97-AF65-F5344CB8AC3E}">
        <p14:creationId xmlns:p14="http://schemas.microsoft.com/office/powerpoint/2010/main" val="339319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240022" y="365760"/>
            <a:ext cx="702540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a:solidFill>
                  <a:schemeClr val="tx1"/>
                </a:solidFill>
                <a:latin typeface="+mj-lt"/>
                <a:ea typeface="+mj-ea"/>
                <a:cs typeface="+mj-cs"/>
              </a:rPr>
              <a:t>Types of TMDL  Targets</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p:cNvSpPr>
            <a:spLocks noChangeArrowheads="1"/>
          </p:cNvSpPr>
          <p:nvPr/>
        </p:nvSpPr>
        <p:spPr bwMode="auto">
          <a:xfrm>
            <a:off x="878576" y="2116835"/>
            <a:ext cx="7846324" cy="4315969"/>
          </a:xfrm>
          <a:prstGeom prst="rect">
            <a:avLst/>
          </a:prstGeom>
        </p:spPr>
        <p:txBody>
          <a:bodyPr vert="horz" lIns="91440" tIns="45720" rIns="91440" bIns="45720" rtlCol="0" anchor="t">
            <a:normAutofit/>
          </a:bodyPr>
          <a:lstStyle/>
          <a:p>
            <a:pPr marL="114300" defTabSz="914400">
              <a:lnSpc>
                <a:spcPct val="90000"/>
              </a:lnSpc>
              <a:spcBef>
                <a:spcPts val="1800"/>
              </a:spcBef>
            </a:pPr>
            <a:r>
              <a:rPr lang="en-US" sz="2100" b="1" dirty="0">
                <a:solidFill>
                  <a:schemeClr val="tx1">
                    <a:lumMod val="65000"/>
                    <a:lumOff val="35000"/>
                  </a:schemeClr>
                </a:solidFill>
              </a:rPr>
              <a:t>Aggregate WLA_MS4s:   </a:t>
            </a:r>
            <a:r>
              <a:rPr lang="en-US" sz="2100" dirty="0">
                <a:solidFill>
                  <a:schemeClr val="tx1">
                    <a:lumMod val="65000"/>
                    <a:lumOff val="35000"/>
                  </a:schemeClr>
                </a:solidFill>
              </a:rPr>
              <a:t>(mostly Older TMDLs)</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Calculates a </a:t>
            </a:r>
            <a:r>
              <a:rPr lang="en-US" sz="2100" u="sng" dirty="0">
                <a:solidFill>
                  <a:schemeClr val="tx1">
                    <a:lumMod val="65000"/>
                    <a:lumOff val="35000"/>
                  </a:schemeClr>
                </a:solidFill>
              </a:rPr>
              <a:t>combined</a:t>
            </a:r>
            <a:r>
              <a:rPr lang="en-US" sz="2100" dirty="0">
                <a:solidFill>
                  <a:schemeClr val="tx1">
                    <a:lumMod val="65000"/>
                    <a:lumOff val="35000"/>
                  </a:schemeClr>
                </a:solidFill>
              </a:rPr>
              <a:t> WLA_MS4 for all permitted MS4s.</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No individual WLA_MS4 calculated for each MS4.</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DEQ is converting Aggregate to Individual WLA_MS4s.</a:t>
            </a:r>
          </a:p>
          <a:p>
            <a:pPr marL="114300" defTabSz="914400">
              <a:lnSpc>
                <a:spcPct val="90000"/>
              </a:lnSpc>
              <a:spcBef>
                <a:spcPts val="1800"/>
              </a:spcBef>
            </a:pPr>
            <a:r>
              <a:rPr lang="en-US" sz="2100" b="1" dirty="0">
                <a:solidFill>
                  <a:schemeClr val="tx1">
                    <a:lumMod val="65000"/>
                    <a:lumOff val="35000"/>
                  </a:schemeClr>
                </a:solidFill>
              </a:rPr>
              <a:t>Individual WLA_MS4s:</a:t>
            </a:r>
            <a:r>
              <a:rPr lang="en-US" sz="2100" dirty="0">
                <a:solidFill>
                  <a:schemeClr val="tx1">
                    <a:lumMod val="65000"/>
                    <a:lumOff val="35000"/>
                  </a:schemeClr>
                </a:solidFill>
              </a:rPr>
              <a:t>   (mostly Newer TMDLs)</a:t>
            </a:r>
            <a:endParaRPr lang="en-US" sz="2100" b="1" dirty="0">
              <a:solidFill>
                <a:schemeClr val="tx1">
                  <a:lumMod val="65000"/>
                  <a:lumOff val="35000"/>
                </a:schemeClr>
              </a:solidFill>
            </a:endParaRP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Newer TMDLs calculate a </a:t>
            </a:r>
            <a:r>
              <a:rPr lang="en-US" sz="2100" u="sng" dirty="0">
                <a:solidFill>
                  <a:schemeClr val="tx1">
                    <a:lumMod val="65000"/>
                    <a:lumOff val="35000"/>
                  </a:schemeClr>
                </a:solidFill>
              </a:rPr>
              <a:t>separate</a:t>
            </a:r>
            <a:r>
              <a:rPr lang="en-US" sz="2100" dirty="0">
                <a:solidFill>
                  <a:schemeClr val="tx1">
                    <a:lumMod val="65000"/>
                    <a:lumOff val="35000"/>
                  </a:schemeClr>
                </a:solidFill>
              </a:rPr>
              <a:t> WLA_MS4 for each MS4.</a:t>
            </a:r>
          </a:p>
          <a:p>
            <a:pPr marL="800100" lvl="1" indent="-228600" defTabSz="914400">
              <a:lnSpc>
                <a:spcPct val="90000"/>
              </a:lnSpc>
              <a:spcBef>
                <a:spcPts val="1200"/>
              </a:spcBef>
              <a:buFont typeface="Arial" panose="020B0604020202020204" pitchFamily="34" charset="0"/>
              <a:buChar char="•"/>
            </a:pPr>
            <a:r>
              <a:rPr lang="en-US" sz="2100" dirty="0">
                <a:solidFill>
                  <a:srgbClr val="996600"/>
                </a:solidFill>
              </a:rPr>
              <a:t>MS4s must adopt the TMDL’s reduction goal in their SWMP.</a:t>
            </a:r>
          </a:p>
          <a:p>
            <a:pPr marL="1257300" lvl="2" indent="-228600" defTabSz="914400">
              <a:lnSpc>
                <a:spcPct val="90000"/>
              </a:lnSpc>
              <a:spcBef>
                <a:spcPts val="1200"/>
              </a:spcBef>
              <a:buFont typeface="Arial" panose="020B0604020202020204" pitchFamily="34" charset="0"/>
              <a:buChar char="•"/>
            </a:pPr>
            <a:r>
              <a:rPr lang="en-US" sz="2100" dirty="0">
                <a:solidFill>
                  <a:srgbClr val="996600"/>
                </a:solidFill>
              </a:rPr>
              <a:t>Use either the WLA_MS4 as a Measurable Goal,  </a:t>
            </a:r>
          </a:p>
          <a:p>
            <a:pPr marL="1257300" lvl="2" indent="-228600" defTabSz="914400">
              <a:lnSpc>
                <a:spcPct val="90000"/>
              </a:lnSpc>
              <a:spcBef>
                <a:spcPts val="1200"/>
              </a:spcBef>
              <a:buFont typeface="Arial" panose="020B0604020202020204" pitchFamily="34" charset="0"/>
              <a:buChar char="•"/>
            </a:pPr>
            <a:r>
              <a:rPr lang="en-US" sz="2100" dirty="0">
                <a:solidFill>
                  <a:srgbClr val="996600"/>
                </a:solidFill>
              </a:rPr>
              <a:t>Or the TMDL’s Percent Reduction Goal (PRG).</a:t>
            </a:r>
          </a:p>
        </p:txBody>
      </p:sp>
      <p:sp>
        <p:nvSpPr>
          <p:cNvPr id="4" name="Slide Number Placeholder 3"/>
          <p:cNvSpPr>
            <a:spLocks noGrp="1"/>
          </p:cNvSpPr>
          <p:nvPr>
            <p:ph type="sldNum" sz="quarter" idx="12"/>
          </p:nvPr>
        </p:nvSpPr>
        <p:spPr>
          <a:xfrm>
            <a:off x="6818385" y="6356350"/>
            <a:ext cx="1687439" cy="365125"/>
          </a:xfrm>
        </p:spPr>
        <p:txBody>
          <a:bodyPr vert="horz" lIns="91440" tIns="45720" rIns="91440" bIns="45720" rtlCol="0" anchor="ctr">
            <a:noAutofit/>
          </a:bodyPr>
          <a:lstStyle/>
          <a:p>
            <a:pPr defTabSz="914400">
              <a:spcAft>
                <a:spcPts val="600"/>
              </a:spcAft>
            </a:pPr>
            <a:fld id="{26EF7911-DC9B-4A2A-BA69-BD22654B71C5}" type="slidenum">
              <a:rPr lang="en-US" sz="2400">
                <a:solidFill>
                  <a:schemeClr val="tx1">
                    <a:lumMod val="65000"/>
                    <a:lumOff val="35000"/>
                    <a:alpha val="80000"/>
                  </a:schemeClr>
                </a:solidFill>
              </a:rPr>
              <a:pPr defTabSz="914400">
                <a:spcAft>
                  <a:spcPts val="600"/>
                </a:spcAft>
              </a:pPr>
              <a:t>15</a:t>
            </a:fld>
            <a:endParaRPr lang="en-US" sz="2400" dirty="0">
              <a:solidFill>
                <a:schemeClr val="tx1">
                  <a:lumMod val="65000"/>
                  <a:lumOff val="35000"/>
                  <a:alpha val="80000"/>
                </a:schemeClr>
              </a:solidFill>
            </a:endParaRPr>
          </a:p>
        </p:txBody>
      </p:sp>
    </p:spTree>
    <p:extLst>
      <p:ext uri="{BB962C8B-B14F-4D97-AF65-F5344CB8AC3E}">
        <p14:creationId xmlns:p14="http://schemas.microsoft.com/office/powerpoint/2010/main" val="144338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240022" y="365760"/>
            <a:ext cx="702540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kern="1200">
                <a:solidFill>
                  <a:schemeClr val="tx1"/>
                </a:solidFill>
                <a:latin typeface="+mj-lt"/>
                <a:ea typeface="+mj-ea"/>
                <a:cs typeface="+mj-cs"/>
              </a:rPr>
              <a:t>When Must TMDL Compliance Begin</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p:cNvSpPr>
            <a:spLocks noChangeArrowheads="1"/>
          </p:cNvSpPr>
          <p:nvPr/>
        </p:nvSpPr>
        <p:spPr bwMode="auto">
          <a:xfrm>
            <a:off x="1009650" y="2038350"/>
            <a:ext cx="7810500" cy="4248150"/>
          </a:xfrm>
          <a:prstGeom prst="rect">
            <a:avLst/>
          </a:prstGeom>
        </p:spPr>
        <p:txBody>
          <a:bodyPr vert="horz" lIns="91440" tIns="45720" rIns="91440" bIns="45720" rtlCol="0" anchor="t">
            <a:normAutofit/>
          </a:bodyPr>
          <a:lstStyle/>
          <a:p>
            <a:pPr marL="114300" defTabSz="914400">
              <a:lnSpc>
                <a:spcPct val="90000"/>
              </a:lnSpc>
              <a:spcBef>
                <a:spcPts val="1800"/>
              </a:spcBef>
            </a:pPr>
            <a:r>
              <a:rPr lang="en-US" sz="2100" b="1" dirty="0">
                <a:solidFill>
                  <a:schemeClr val="tx1">
                    <a:lumMod val="65000"/>
                    <a:lumOff val="35000"/>
                  </a:schemeClr>
                </a:solidFill>
              </a:rPr>
              <a:t>Existing (2015) OKR04:</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Only 1 TMDL activated so far (Lake Thunderbird).</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OKR04 only has general text on TMDL compliance.</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OKR04 has no specific TMDLs listed.</a:t>
            </a:r>
          </a:p>
          <a:p>
            <a:pPr marL="114300" defTabSz="914400">
              <a:lnSpc>
                <a:spcPct val="90000"/>
              </a:lnSpc>
              <a:spcBef>
                <a:spcPts val="1800"/>
              </a:spcBef>
            </a:pPr>
            <a:r>
              <a:rPr lang="en-US" sz="2100" b="1" dirty="0">
                <a:solidFill>
                  <a:schemeClr val="tx1">
                    <a:lumMod val="65000"/>
                    <a:lumOff val="35000"/>
                  </a:schemeClr>
                </a:solidFill>
              </a:rPr>
              <a:t>Draft New (2021) OKR04:</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3-4 types of TMDL “Plans” must be developed.</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Table IV-1 is a TMDL implementation schedule.</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Table IV-2 lists specific TMDL Reports with their MS4s.</a:t>
            </a:r>
          </a:p>
          <a:p>
            <a:pPr marL="800100" lvl="1" indent="-228600" defTabSz="914400">
              <a:lnSpc>
                <a:spcPct val="90000"/>
              </a:lnSpc>
              <a:spcBef>
                <a:spcPts val="1200"/>
              </a:spcBef>
              <a:buFont typeface="Arial" panose="020B0604020202020204" pitchFamily="34" charset="0"/>
              <a:buChar char="•"/>
            </a:pPr>
            <a:r>
              <a:rPr lang="en-US" sz="2100" dirty="0">
                <a:solidFill>
                  <a:schemeClr val="tx1">
                    <a:lumMod val="65000"/>
                    <a:lumOff val="35000"/>
                  </a:schemeClr>
                </a:solidFill>
              </a:rPr>
              <a:t>OKR04 acts as “notification” of Table IV-2 TMDLs. </a:t>
            </a:r>
          </a:p>
        </p:txBody>
      </p:sp>
      <p:sp>
        <p:nvSpPr>
          <p:cNvPr id="4" name="Slide Number Placeholder 3"/>
          <p:cNvSpPr>
            <a:spLocks noGrp="1"/>
          </p:cNvSpPr>
          <p:nvPr>
            <p:ph type="sldNum" sz="quarter" idx="12"/>
          </p:nvPr>
        </p:nvSpPr>
        <p:spPr>
          <a:xfrm>
            <a:off x="6818385" y="6356350"/>
            <a:ext cx="1668389" cy="365125"/>
          </a:xfrm>
        </p:spPr>
        <p:txBody>
          <a:bodyPr vert="horz" lIns="91440" tIns="45720" rIns="91440" bIns="45720" rtlCol="0" anchor="ctr">
            <a:noAutofit/>
          </a:bodyPr>
          <a:lstStyle/>
          <a:p>
            <a:pPr defTabSz="914400">
              <a:spcAft>
                <a:spcPts val="600"/>
              </a:spcAft>
            </a:pPr>
            <a:fld id="{26EF7911-DC9B-4A2A-BA69-BD22654B71C5}" type="slidenum">
              <a:rPr lang="en-US" sz="2400">
                <a:solidFill>
                  <a:schemeClr val="tx1">
                    <a:lumMod val="65000"/>
                    <a:lumOff val="35000"/>
                    <a:alpha val="80000"/>
                  </a:schemeClr>
                </a:solidFill>
              </a:rPr>
              <a:pPr defTabSz="914400">
                <a:spcAft>
                  <a:spcPts val="600"/>
                </a:spcAft>
              </a:pPr>
              <a:t>16</a:t>
            </a:fld>
            <a:endParaRPr lang="en-US" sz="2400" dirty="0">
              <a:solidFill>
                <a:schemeClr val="tx1">
                  <a:lumMod val="65000"/>
                  <a:lumOff val="35000"/>
                  <a:alpha val="80000"/>
                </a:schemeClr>
              </a:solidFill>
            </a:endParaRPr>
          </a:p>
        </p:txBody>
      </p:sp>
    </p:spTree>
    <p:extLst>
      <p:ext uri="{BB962C8B-B14F-4D97-AF65-F5344CB8AC3E}">
        <p14:creationId xmlns:p14="http://schemas.microsoft.com/office/powerpoint/2010/main" val="225685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4" name="Rectangle 33">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2748" y="0"/>
            <a:ext cx="7701252"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1915959" y="372492"/>
            <a:ext cx="5727614" cy="1171704"/>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500" kern="1200" dirty="0">
                <a:solidFill>
                  <a:schemeClr val="accent1"/>
                </a:solidFill>
                <a:latin typeface="+mj-lt"/>
                <a:ea typeface="+mj-ea"/>
                <a:cs typeface="+mj-cs"/>
              </a:rPr>
              <a:t>Aquatic Resources of Concern (ARC)</a:t>
            </a:r>
          </a:p>
        </p:txBody>
      </p:sp>
      <p:sp>
        <p:nvSpPr>
          <p:cNvPr id="4" name="Slide Number Placeholder 3"/>
          <p:cNvSpPr>
            <a:spLocks noGrp="1"/>
          </p:cNvSpPr>
          <p:nvPr>
            <p:ph type="sldNum" sz="quarter" idx="12"/>
          </p:nvPr>
        </p:nvSpPr>
        <p:spPr>
          <a:xfrm>
            <a:off x="7724777" y="6269038"/>
            <a:ext cx="685800" cy="320040"/>
          </a:xfrm>
        </p:spPr>
        <p:txBody>
          <a:bodyPr vert="horz" lIns="91440" tIns="45720" rIns="91440" bIns="45720" rtlCol="0" anchor="ctr">
            <a:noAutofit/>
          </a:bodyPr>
          <a:lstStyle/>
          <a:p>
            <a:pPr defTabSz="914400">
              <a:spcAft>
                <a:spcPts val="600"/>
              </a:spcAft>
            </a:pPr>
            <a:fld id="{26EF7911-DC9B-4A2A-BA69-BD22654B71C5}" type="slidenum">
              <a:rPr lang="en-US" sz="2400" smtClean="0"/>
              <a:pPr defTabSz="914400">
                <a:spcAft>
                  <a:spcPts val="600"/>
                </a:spcAft>
              </a:pPr>
              <a:t>17</a:t>
            </a:fld>
            <a:endParaRPr lang="en-US" sz="2400" dirty="0"/>
          </a:p>
        </p:txBody>
      </p:sp>
      <p:sp>
        <p:nvSpPr>
          <p:cNvPr id="36" name="Isosceles Triangle 35">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0831" y="987224"/>
            <a:ext cx="300774" cy="1944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Rectangle 3"/>
          <p:cNvSpPr>
            <a:spLocks noChangeArrowheads="1"/>
          </p:cNvSpPr>
          <p:nvPr/>
        </p:nvSpPr>
        <p:spPr bwMode="auto">
          <a:xfrm>
            <a:off x="1777619" y="1671766"/>
            <a:ext cx="7083611" cy="4472812"/>
          </a:xfrm>
          <a:prstGeom prst="rect">
            <a:avLst/>
          </a:prstGeom>
        </p:spPr>
        <p:txBody>
          <a:bodyPr vert="horz" lIns="91440" tIns="45720" rIns="91440" bIns="45720" rtlCol="0">
            <a:noAutofit/>
          </a:bodyPr>
          <a:lstStyle/>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The US Fish and Wildlife Service (FWS) and the Oklahoma Dept. of Wildlife Conservation (ODWC) have primary roles in protecting endangered and threatened species and their critical habitat.</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OKR04 protects species and their critical habitat as ARC.</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OKR04’s Exhibit I describes and maps ARC areas across Oklahoma.</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MS4s with ARC areas must comply with protection requirements.</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ARC mainly covered in 2021 OKR04 Part II (Eligibility Requirements) and Part VIII (7</a:t>
            </a:r>
            <a:r>
              <a:rPr lang="en-US" sz="1900" baseline="30000" dirty="0">
                <a:solidFill>
                  <a:schemeClr val="tx2">
                    <a:lumMod val="75000"/>
                  </a:schemeClr>
                </a:solidFill>
              </a:rPr>
              <a:t>th</a:t>
            </a:r>
            <a:r>
              <a:rPr lang="en-US" sz="1900" dirty="0">
                <a:solidFill>
                  <a:schemeClr val="tx2">
                    <a:lumMod val="75000"/>
                  </a:schemeClr>
                </a:solidFill>
              </a:rPr>
              <a:t> MCM).</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2021 OKR04 Part II requires each MS4 to ensure ARC protection at time of application.</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Part VIII requires ARC protection for MS4 construction projects.</a:t>
            </a:r>
          </a:p>
        </p:txBody>
      </p:sp>
    </p:spTree>
    <p:extLst>
      <p:ext uri="{BB962C8B-B14F-4D97-AF65-F5344CB8AC3E}">
        <p14:creationId xmlns:p14="http://schemas.microsoft.com/office/powerpoint/2010/main" val="363522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28650" y="2340430"/>
            <a:ext cx="3184071" cy="22063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a:solidFill>
                  <a:schemeClr val="tx1"/>
                </a:solidFill>
                <a:latin typeface="+mj-lt"/>
                <a:ea typeface="+mj-ea"/>
                <a:cs typeface="+mj-cs"/>
              </a:rPr>
              <a:t>ARC in    2021 OKR04 Exhibit I</a:t>
            </a:r>
          </a:p>
        </p:txBody>
      </p:sp>
      <p:sp>
        <p:nvSpPr>
          <p:cNvPr id="10"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3"/>
          <a:stretch>
            <a:fillRect/>
          </a:stretch>
        </p:blipFill>
        <p:spPr>
          <a:xfrm>
            <a:off x="4146611" y="861867"/>
            <a:ext cx="4835464" cy="3481533"/>
          </a:xfrm>
          <a:prstGeom prst="rect">
            <a:avLst/>
          </a:prstGeom>
        </p:spPr>
      </p:pic>
      <p:sp>
        <p:nvSpPr>
          <p:cNvPr id="12"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4" name="Slide Number Placeholder 3"/>
          <p:cNvSpPr>
            <a:spLocks noGrp="1"/>
          </p:cNvSpPr>
          <p:nvPr>
            <p:ph type="sldNum" sz="quarter" idx="12"/>
          </p:nvPr>
        </p:nvSpPr>
        <p:spPr>
          <a:xfrm>
            <a:off x="6493212" y="6356350"/>
            <a:ext cx="2022138" cy="365125"/>
          </a:xfrm>
        </p:spPr>
        <p:txBody>
          <a:bodyPr vert="horz" lIns="91440" tIns="45720" rIns="91440" bIns="45720" rtlCol="0" anchor="ctr">
            <a:noAutofit/>
          </a:bodyPr>
          <a:lstStyle/>
          <a:p>
            <a:pPr defTabSz="914400">
              <a:spcAft>
                <a:spcPts val="600"/>
              </a:spcAft>
            </a:pPr>
            <a:fld id="{26EF7911-DC9B-4A2A-BA69-BD22654B71C5}" type="slidenum">
              <a:rPr lang="en-US" sz="2400">
                <a:solidFill>
                  <a:srgbClr val="FFFFFF"/>
                </a:solidFill>
              </a:rPr>
              <a:pPr defTabSz="914400">
                <a:spcAft>
                  <a:spcPts val="600"/>
                </a:spcAft>
              </a:pPr>
              <a:t>18</a:t>
            </a:fld>
            <a:endParaRPr lang="en-US" sz="2400" dirty="0">
              <a:solidFill>
                <a:srgbClr val="FFFFFF"/>
              </a:solidFill>
            </a:endParaRPr>
          </a:p>
        </p:txBody>
      </p:sp>
      <p:sp>
        <p:nvSpPr>
          <p:cNvPr id="3" name="Title 1">
            <a:extLst>
              <a:ext uri="{FF2B5EF4-FFF2-40B4-BE49-F238E27FC236}">
                <a16:creationId xmlns:a16="http://schemas.microsoft.com/office/drawing/2014/main" id="{569228E6-AA5C-47AF-80C2-5AA6AA4A99F3}"/>
              </a:ext>
            </a:extLst>
          </p:cNvPr>
          <p:cNvSpPr txBox="1">
            <a:spLocks/>
          </p:cNvSpPr>
          <p:nvPr/>
        </p:nvSpPr>
        <p:spPr>
          <a:xfrm>
            <a:off x="376465" y="4782963"/>
            <a:ext cx="3829776" cy="1906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000" dirty="0">
                <a:solidFill>
                  <a:schemeClr val="tx1">
                    <a:lumMod val="65000"/>
                    <a:lumOff val="35000"/>
                  </a:schemeClr>
                </a:solidFill>
                <a:latin typeface="+mn-lt"/>
              </a:rPr>
              <a:t>Most ARC waterbodies are in far eastern Oklahoma.</a:t>
            </a:r>
          </a:p>
          <a:p>
            <a:pPr>
              <a:spcAft>
                <a:spcPts val="1200"/>
              </a:spcAft>
            </a:pPr>
            <a:r>
              <a:rPr lang="en-US" sz="2000" dirty="0">
                <a:solidFill>
                  <a:schemeClr val="tx1">
                    <a:lumMod val="65000"/>
                    <a:lumOff val="35000"/>
                  </a:schemeClr>
                </a:solidFill>
                <a:latin typeface="+mn-lt"/>
              </a:rPr>
              <a:t>Many permitted MS4s in Oklahoma do not have ARC in their MS4s.</a:t>
            </a:r>
          </a:p>
        </p:txBody>
      </p:sp>
    </p:spTree>
    <p:extLst>
      <p:ext uri="{BB962C8B-B14F-4D97-AF65-F5344CB8AC3E}">
        <p14:creationId xmlns:p14="http://schemas.microsoft.com/office/powerpoint/2010/main" val="288357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240022" y="365760"/>
            <a:ext cx="702540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kern="1200">
                <a:solidFill>
                  <a:schemeClr val="tx1"/>
                </a:solidFill>
                <a:latin typeface="+mj-lt"/>
                <a:ea typeface="+mj-ea"/>
                <a:cs typeface="+mj-cs"/>
              </a:rPr>
              <a:t>ORW Limited Application in OKR04</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p:cNvSpPr>
            <a:spLocks noChangeArrowheads="1"/>
          </p:cNvSpPr>
          <p:nvPr/>
        </p:nvSpPr>
        <p:spPr bwMode="auto">
          <a:xfrm>
            <a:off x="942976" y="2009775"/>
            <a:ext cx="7934324" cy="4327651"/>
          </a:xfrm>
          <a:prstGeom prst="rect">
            <a:avLst/>
          </a:prstGeom>
        </p:spPr>
        <p:txBody>
          <a:bodyPr vert="horz" lIns="91440" tIns="45720" rIns="91440" bIns="45720" rtlCol="0" anchor="t">
            <a:normAutofit/>
          </a:bodyPr>
          <a:lstStyle/>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Only 1 municipal stormwater permittee must address Outstanding Resource Waters (ORW), Tahlequah.</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Tahlequah must produce scientific-based maximum pollutant load targets that existed in 1992. </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They must implement extensive sampling to show that they do not exceed the 1992 historic limits.</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Setting the 1992 limits involved several years working with DEQ, consultants and others.</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The annual burden exceeds what is expected in other Phase II permits or even TMDLs.</a:t>
            </a:r>
          </a:p>
          <a:p>
            <a:pPr marL="342900" indent="-228600" defTabSz="914400">
              <a:lnSpc>
                <a:spcPct val="90000"/>
              </a:lnSpc>
              <a:spcBef>
                <a:spcPts val="1800"/>
              </a:spcBef>
              <a:buFont typeface="Arial" panose="020B0604020202020204" pitchFamily="34" charset="0"/>
              <a:buChar char="•"/>
            </a:pPr>
            <a:r>
              <a:rPr lang="en-US" sz="1900" dirty="0">
                <a:solidFill>
                  <a:schemeClr val="tx2">
                    <a:lumMod val="75000"/>
                  </a:schemeClr>
                </a:solidFill>
              </a:rPr>
              <a:t>The new 2021 OKR04 permit does not expand ORW to new MS4s. </a:t>
            </a:r>
          </a:p>
        </p:txBody>
      </p:sp>
      <p:sp>
        <p:nvSpPr>
          <p:cNvPr id="4" name="Slide Number Placeholder 3"/>
          <p:cNvSpPr>
            <a:spLocks noGrp="1"/>
          </p:cNvSpPr>
          <p:nvPr>
            <p:ph type="sldNum" sz="quarter" idx="12"/>
          </p:nvPr>
        </p:nvSpPr>
        <p:spPr>
          <a:xfrm>
            <a:off x="7037461" y="6337427"/>
            <a:ext cx="1447038" cy="365125"/>
          </a:xfrm>
        </p:spPr>
        <p:txBody>
          <a:bodyPr vert="horz" lIns="91440" tIns="45720" rIns="91440" bIns="45720" rtlCol="0" anchor="ctr">
            <a:noAutofit/>
          </a:bodyPr>
          <a:lstStyle/>
          <a:p>
            <a:pPr defTabSz="914400">
              <a:spcAft>
                <a:spcPts val="600"/>
              </a:spcAft>
            </a:pPr>
            <a:fld id="{26EF7911-DC9B-4A2A-BA69-BD22654B71C5}" type="slidenum">
              <a:rPr lang="en-US" sz="2400">
                <a:solidFill>
                  <a:schemeClr val="tx2">
                    <a:lumMod val="75000"/>
                    <a:alpha val="80000"/>
                  </a:schemeClr>
                </a:solidFill>
              </a:rPr>
              <a:pPr defTabSz="914400">
                <a:spcAft>
                  <a:spcPts val="600"/>
                </a:spcAft>
              </a:pPr>
              <a:t>19</a:t>
            </a:fld>
            <a:endParaRPr lang="en-US" sz="2400" dirty="0">
              <a:solidFill>
                <a:schemeClr val="tx2">
                  <a:lumMod val="75000"/>
                  <a:alpha val="80000"/>
                </a:schemeClr>
              </a:solidFill>
            </a:endParaRPr>
          </a:p>
        </p:txBody>
      </p:sp>
    </p:spTree>
    <p:extLst>
      <p:ext uri="{BB962C8B-B14F-4D97-AF65-F5344CB8AC3E}">
        <p14:creationId xmlns:p14="http://schemas.microsoft.com/office/powerpoint/2010/main" val="243875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40022" y="365760"/>
            <a:ext cx="702540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a:solidFill>
                  <a:schemeClr val="tx1"/>
                </a:solidFill>
                <a:latin typeface="+mj-lt"/>
                <a:ea typeface="+mj-ea"/>
                <a:cs typeface="+mj-cs"/>
              </a:rPr>
              <a:t>About This Workbook</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3"/>
          <p:cNvSpPr>
            <a:spLocks noChangeArrowheads="1"/>
          </p:cNvSpPr>
          <p:nvPr/>
        </p:nvSpPr>
        <p:spPr bwMode="auto">
          <a:xfrm>
            <a:off x="951346" y="1985818"/>
            <a:ext cx="7897090" cy="4233372"/>
          </a:xfrm>
          <a:prstGeom prst="rect">
            <a:avLst/>
          </a:prstGeom>
        </p:spPr>
        <p:txBody>
          <a:bodyPr vert="horz" lIns="91440" tIns="45720" rIns="91440" bIns="45720" rtlCol="0" anchor="t">
            <a:normAutofit lnSpcReduction="10000"/>
          </a:bodyPr>
          <a:lstStyle/>
          <a:p>
            <a:pPr marL="342900" indent="-228600" defTabSz="914400">
              <a:lnSpc>
                <a:spcPct val="90000"/>
              </a:lnSpc>
              <a:spcBef>
                <a:spcPts val="1800"/>
              </a:spcBef>
              <a:buFont typeface="Arial" panose="020B0604020202020204" pitchFamily="34" charset="0"/>
              <a:buChar char="•"/>
            </a:pPr>
            <a:r>
              <a:rPr lang="en-US" sz="2100" dirty="0">
                <a:solidFill>
                  <a:schemeClr val="tx1">
                    <a:lumMod val="65000"/>
                    <a:lumOff val="35000"/>
                  </a:schemeClr>
                </a:solidFill>
              </a:rPr>
              <a:t>This Part 4 is the last of INCOG’s Stormwater 101 Workbook series.</a:t>
            </a:r>
          </a:p>
          <a:p>
            <a:pPr marL="342900" indent="-228600" defTabSz="914400">
              <a:lnSpc>
                <a:spcPct val="90000"/>
              </a:lnSpc>
              <a:spcBef>
                <a:spcPts val="1800"/>
              </a:spcBef>
              <a:buFont typeface="Arial" panose="020B0604020202020204" pitchFamily="34" charset="0"/>
              <a:buChar char="•"/>
            </a:pPr>
            <a:r>
              <a:rPr lang="en-US" sz="2100" dirty="0">
                <a:solidFill>
                  <a:schemeClr val="tx1">
                    <a:lumMod val="65000"/>
                    <a:lumOff val="35000"/>
                  </a:schemeClr>
                </a:solidFill>
              </a:rPr>
              <a:t>These 4 Workbooks cover basic stormwater permit information for permitted cities and counties.</a:t>
            </a:r>
          </a:p>
          <a:p>
            <a:pPr marL="342900" indent="-228600" defTabSz="914400">
              <a:lnSpc>
                <a:spcPct val="90000"/>
              </a:lnSpc>
              <a:spcBef>
                <a:spcPts val="1800"/>
              </a:spcBef>
              <a:buFont typeface="Arial" panose="020B0604020202020204" pitchFamily="34" charset="0"/>
              <a:buChar char="•"/>
            </a:pPr>
            <a:r>
              <a:rPr lang="en-US" sz="2100" dirty="0">
                <a:solidFill>
                  <a:schemeClr val="tx1">
                    <a:lumMod val="65000"/>
                    <a:lumOff val="35000"/>
                  </a:schemeClr>
                </a:solidFill>
              </a:rPr>
              <a:t>The target audience has been new local program managers and staff, along with elected officials and management.</a:t>
            </a:r>
          </a:p>
          <a:p>
            <a:pPr marL="342900" indent="-228600" defTabSz="914400">
              <a:lnSpc>
                <a:spcPct val="90000"/>
              </a:lnSpc>
              <a:spcBef>
                <a:spcPts val="1800"/>
              </a:spcBef>
              <a:buFont typeface="Arial" panose="020B0604020202020204" pitchFamily="34" charset="0"/>
              <a:buChar char="•"/>
            </a:pPr>
            <a:r>
              <a:rPr lang="en-US" sz="2100" dirty="0">
                <a:solidFill>
                  <a:schemeClr val="tx1">
                    <a:lumMod val="65000"/>
                    <a:lumOff val="35000"/>
                  </a:schemeClr>
                </a:solidFill>
              </a:rPr>
              <a:t>The OKR04 permit program reaches across most aspects of a city or county, including Public Works, engineering, planning, legal and finance.</a:t>
            </a:r>
          </a:p>
          <a:p>
            <a:pPr marL="342900" indent="-228600" defTabSz="914400">
              <a:lnSpc>
                <a:spcPct val="90000"/>
              </a:lnSpc>
              <a:spcBef>
                <a:spcPts val="1800"/>
              </a:spcBef>
              <a:buFont typeface="Arial" panose="020B0604020202020204" pitchFamily="34" charset="0"/>
              <a:buChar char="•"/>
            </a:pPr>
            <a:r>
              <a:rPr lang="en-US" sz="2100" dirty="0">
                <a:solidFill>
                  <a:schemeClr val="tx1">
                    <a:lumMod val="65000"/>
                    <a:lumOff val="35000"/>
                  </a:schemeClr>
                </a:solidFill>
              </a:rPr>
              <a:t>This Part 4 Workbook addresses special types of water quality and waterbodies, often called “Sensitive Waters”.</a:t>
            </a:r>
          </a:p>
          <a:p>
            <a:pPr marL="342900" indent="-228600" defTabSz="914400">
              <a:lnSpc>
                <a:spcPct val="90000"/>
              </a:lnSpc>
              <a:spcBef>
                <a:spcPts val="1800"/>
              </a:spcBef>
              <a:buFont typeface="Arial" panose="020B0604020202020204" pitchFamily="34" charset="0"/>
              <a:buChar char="•"/>
            </a:pPr>
            <a:r>
              <a:rPr lang="en-US" sz="2100" dirty="0">
                <a:solidFill>
                  <a:schemeClr val="tx1">
                    <a:lumMod val="65000"/>
                    <a:lumOff val="35000"/>
                  </a:schemeClr>
                </a:solidFill>
              </a:rPr>
              <a:t>Material presented focuses on the new 2021 OKR04 requirements.</a:t>
            </a:r>
          </a:p>
        </p:txBody>
      </p:sp>
      <p:sp>
        <p:nvSpPr>
          <p:cNvPr id="4" name="Slide Number Placeholder 3"/>
          <p:cNvSpPr>
            <a:spLocks noGrp="1"/>
          </p:cNvSpPr>
          <p:nvPr>
            <p:ph type="sldNum" sz="quarter" idx="12"/>
          </p:nvPr>
        </p:nvSpPr>
        <p:spPr>
          <a:xfrm>
            <a:off x="6984640" y="6330805"/>
            <a:ext cx="1447038" cy="365125"/>
          </a:xfrm>
        </p:spPr>
        <p:txBody>
          <a:bodyPr vert="horz" lIns="91440" tIns="45720" rIns="91440" bIns="45720" rtlCol="0" anchor="ctr">
            <a:noAutofit/>
          </a:bodyPr>
          <a:lstStyle/>
          <a:p>
            <a:pPr defTabSz="914400">
              <a:spcAft>
                <a:spcPts val="600"/>
              </a:spcAft>
            </a:pPr>
            <a:r>
              <a:rPr lang="en-US" sz="2400" dirty="0">
                <a:solidFill>
                  <a:schemeClr val="tx1">
                    <a:lumMod val="65000"/>
                    <a:lumOff val="35000"/>
                    <a:alpha val="80000"/>
                  </a:schemeClr>
                </a:solidFill>
              </a:rPr>
              <a:t>2</a:t>
            </a:r>
          </a:p>
        </p:txBody>
      </p:sp>
    </p:spTree>
    <p:extLst>
      <p:ext uri="{BB962C8B-B14F-4D97-AF65-F5344CB8AC3E}">
        <p14:creationId xmlns:p14="http://schemas.microsoft.com/office/powerpoint/2010/main" val="181185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2" descr="i000768">
            <a:extLst>
              <a:ext uri="{FF2B5EF4-FFF2-40B4-BE49-F238E27FC236}">
                <a16:creationId xmlns:a16="http://schemas.microsoft.com/office/drawing/2014/main" id="{7BF595F8-B01C-4AF6-B6E0-3833CF3100EB}"/>
              </a:ext>
            </a:extLst>
          </p:cNvPr>
          <p:cNvPicPr>
            <a:picLocks noChangeAspect="1" noChangeArrowheads="1"/>
          </p:cNvPicPr>
          <p:nvPr/>
        </p:nvPicPr>
        <p:blipFill rotWithShape="1">
          <a:blip r:embed="rId3" cstate="print"/>
          <a:srcRect l="2663" r="18428" b="1"/>
          <a:stretch/>
        </p:blipFill>
        <p:spPr bwMode="auto">
          <a:xfrm>
            <a:off x="1922044" y="1"/>
            <a:ext cx="7221956" cy="6857999"/>
          </a:xfrm>
          <a:prstGeom prst="rect">
            <a:avLst/>
          </a:prstGeom>
          <a:noFill/>
        </p:spPr>
      </p:pic>
      <p:sp>
        <p:nvSpPr>
          <p:cNvPr id="18" name="Freeform: Shape 1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FBB536-C88C-41A1-9706-2E2A148A5C25}"/>
              </a:ext>
            </a:extLst>
          </p:cNvPr>
          <p:cNvSpPr>
            <a:spLocks noGrp="1"/>
          </p:cNvSpPr>
          <p:nvPr>
            <p:ph type="title"/>
          </p:nvPr>
        </p:nvSpPr>
        <p:spPr>
          <a:xfrm>
            <a:off x="603503" y="342006"/>
            <a:ext cx="7090388" cy="2447376"/>
          </a:xfrm>
        </p:spPr>
        <p:txBody>
          <a:bodyPr vert="horz" lIns="91440" tIns="45720" rIns="91440" bIns="45720" rtlCol="0" anchor="b">
            <a:normAutofit/>
          </a:bodyPr>
          <a:lstStyle/>
          <a:p>
            <a:r>
              <a:rPr lang="en-US" sz="4700" dirty="0"/>
              <a:t>This Ends the GCSA Workbook Series on OKR04 Stormwater Permit Basics. </a:t>
            </a:r>
          </a:p>
        </p:txBody>
      </p:sp>
      <p:sp>
        <p:nvSpPr>
          <p:cNvPr id="4" name="Slide Number Placeholder 3">
            <a:extLst>
              <a:ext uri="{FF2B5EF4-FFF2-40B4-BE49-F238E27FC236}">
                <a16:creationId xmlns:a16="http://schemas.microsoft.com/office/drawing/2014/main" id="{FD4925DB-0011-4E94-9F9F-288BDAFBCFEA}"/>
              </a:ext>
            </a:extLst>
          </p:cNvPr>
          <p:cNvSpPr>
            <a:spLocks noGrp="1"/>
          </p:cNvSpPr>
          <p:nvPr>
            <p:ph type="sldNum" sz="quarter" idx="12"/>
          </p:nvPr>
        </p:nvSpPr>
        <p:spPr>
          <a:xfrm>
            <a:off x="8015432" y="6347114"/>
            <a:ext cx="620568" cy="365125"/>
          </a:xfrm>
        </p:spPr>
        <p:txBody>
          <a:bodyPr vert="horz" lIns="91440" tIns="45720" rIns="91440" bIns="45720" rtlCol="0" anchor="ctr">
            <a:noAutofit/>
          </a:bodyPr>
          <a:lstStyle/>
          <a:p>
            <a:pPr defTabSz="914400">
              <a:spcAft>
                <a:spcPts val="600"/>
              </a:spcAft>
              <a:defRPr/>
            </a:pPr>
            <a:fld id="{C00C9522-B4B7-4C19-8300-6A65E702E97C}" type="slidenum">
              <a:rPr lang="en-US" sz="2400">
                <a:solidFill>
                  <a:srgbClr val="FFFFFF"/>
                </a:solidFill>
                <a:latin typeface="Calibri" panose="020F0502020204030204"/>
              </a:rPr>
              <a:pPr defTabSz="914400">
                <a:spcAft>
                  <a:spcPts val="600"/>
                </a:spcAft>
                <a:defRPr/>
              </a:pPr>
              <a:t>20</a:t>
            </a:fld>
            <a:endParaRPr lang="en-US" sz="2400" dirty="0">
              <a:solidFill>
                <a:srgbClr val="FFFFFF"/>
              </a:solidFill>
              <a:latin typeface="Calibri" panose="020F0502020204030204"/>
            </a:endParaRPr>
          </a:p>
        </p:txBody>
      </p:sp>
      <p:sp>
        <p:nvSpPr>
          <p:cNvPr id="8" name="Title 1">
            <a:extLst>
              <a:ext uri="{FF2B5EF4-FFF2-40B4-BE49-F238E27FC236}">
                <a16:creationId xmlns:a16="http://schemas.microsoft.com/office/drawing/2014/main" id="{37DCEBDD-B3F0-4B11-A1DF-AC09C6DBC1C5}"/>
              </a:ext>
            </a:extLst>
          </p:cNvPr>
          <p:cNvSpPr txBox="1">
            <a:spLocks/>
          </p:cNvSpPr>
          <p:nvPr/>
        </p:nvSpPr>
        <p:spPr>
          <a:xfrm>
            <a:off x="300201" y="3593208"/>
            <a:ext cx="4465335" cy="2059448"/>
          </a:xfrm>
          <a:prstGeom prst="rect">
            <a:avLst/>
          </a:prstGeom>
          <a:solidFill>
            <a:schemeClr val="tx1">
              <a:lumMod val="75000"/>
              <a:alpha val="48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600"/>
              </a:lnSpc>
            </a:pPr>
            <a:r>
              <a:rPr lang="en-US" sz="2800" dirty="0"/>
              <a:t>Please contact INCOG at </a:t>
            </a:r>
            <a:r>
              <a:rPr lang="en-US" sz="2800" dirty="0">
                <a:hlinkClick r:id="rId4"/>
              </a:rPr>
              <a:t>stormwater@incog.org</a:t>
            </a:r>
            <a:r>
              <a:rPr lang="en-US" sz="2800" dirty="0"/>
              <a:t> for more information on these Stormwater 101 Workbooks.</a:t>
            </a:r>
            <a:r>
              <a:rPr lang="en-US" sz="4700" dirty="0"/>
              <a:t> </a:t>
            </a:r>
          </a:p>
        </p:txBody>
      </p:sp>
    </p:spTree>
    <p:extLst>
      <p:ext uri="{BB962C8B-B14F-4D97-AF65-F5344CB8AC3E}">
        <p14:creationId xmlns:p14="http://schemas.microsoft.com/office/powerpoint/2010/main" val="36148441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ext Box 2"/>
          <p:cNvSpPr txBox="1">
            <a:spLocks noChangeArrowheads="1"/>
          </p:cNvSpPr>
          <p:nvPr/>
        </p:nvSpPr>
        <p:spPr bwMode="auto">
          <a:xfrm>
            <a:off x="625801" y="903558"/>
            <a:ext cx="7375161" cy="71437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600" kern="1200" dirty="0">
                <a:solidFill>
                  <a:schemeClr val="tx2"/>
                </a:solidFill>
                <a:latin typeface="+mj-lt"/>
                <a:ea typeface="+mj-ea"/>
                <a:cs typeface="+mj-cs"/>
              </a:rPr>
              <a:t>Defining Sensitive Waters Terms</a:t>
            </a:r>
          </a:p>
        </p:txBody>
      </p:sp>
      <p:grpSp>
        <p:nvGrpSpPr>
          <p:cNvPr id="25"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3"/>
          <p:cNvSpPr>
            <a:spLocks noChangeArrowheads="1"/>
          </p:cNvSpPr>
          <p:nvPr/>
        </p:nvSpPr>
        <p:spPr bwMode="auto">
          <a:xfrm>
            <a:off x="526473" y="2007062"/>
            <a:ext cx="7988877" cy="3784137"/>
          </a:xfrm>
          <a:prstGeom prst="rect">
            <a:avLst/>
          </a:prstGeom>
        </p:spPr>
        <p:txBody>
          <a:bodyPr vert="horz" lIns="91440" tIns="45720" rIns="91440" bIns="45720" rtlCol="0">
            <a:noAutofit/>
          </a:bodyPr>
          <a:lstStyle/>
          <a:p>
            <a:pPr marL="342900" indent="-228600" defTabSz="914400">
              <a:lnSpc>
                <a:spcPts val="3000"/>
              </a:lnSpc>
              <a:spcBef>
                <a:spcPts val="1800"/>
              </a:spcBef>
              <a:buFont typeface="Arial" panose="020B0604020202020204" pitchFamily="34" charset="0"/>
              <a:buChar char="•"/>
            </a:pPr>
            <a:r>
              <a:rPr lang="en-US" sz="2000" b="1" dirty="0">
                <a:solidFill>
                  <a:schemeClr val="tx2"/>
                </a:solidFill>
              </a:rPr>
              <a:t>303(d)</a:t>
            </a:r>
            <a:r>
              <a:rPr lang="en-US" sz="2000" dirty="0">
                <a:solidFill>
                  <a:schemeClr val="tx2"/>
                </a:solidFill>
              </a:rPr>
              <a:t> – Biennial report to Congress on </a:t>
            </a:r>
            <a:r>
              <a:rPr lang="en-US" sz="2000" u="sng" dirty="0">
                <a:solidFill>
                  <a:schemeClr val="tx2"/>
                </a:solidFill>
              </a:rPr>
              <a:t>impaired waters</a:t>
            </a:r>
            <a:r>
              <a:rPr lang="en-US" sz="2000" dirty="0">
                <a:solidFill>
                  <a:schemeClr val="tx2"/>
                </a:solidFill>
              </a:rPr>
              <a:t>;  found as Appendix C in ODEQ’s Integrated Report.</a:t>
            </a:r>
          </a:p>
          <a:p>
            <a:pPr marL="342900" indent="-228600" defTabSz="914400">
              <a:lnSpc>
                <a:spcPts val="3000"/>
              </a:lnSpc>
              <a:spcBef>
                <a:spcPts val="1800"/>
              </a:spcBef>
              <a:buFont typeface="Arial" panose="020B0604020202020204" pitchFamily="34" charset="0"/>
              <a:buChar char="•"/>
            </a:pPr>
            <a:r>
              <a:rPr lang="en-US" sz="2000" b="1" dirty="0">
                <a:solidFill>
                  <a:schemeClr val="tx2"/>
                </a:solidFill>
              </a:rPr>
              <a:t>TMDL</a:t>
            </a:r>
            <a:r>
              <a:rPr lang="en-US" sz="2000" dirty="0">
                <a:solidFill>
                  <a:schemeClr val="tx2"/>
                </a:solidFill>
              </a:rPr>
              <a:t> - </a:t>
            </a:r>
            <a:r>
              <a:rPr lang="en-US" sz="2000" u="sng" dirty="0">
                <a:solidFill>
                  <a:schemeClr val="tx2"/>
                </a:solidFill>
              </a:rPr>
              <a:t>Total Maximum Daily Load</a:t>
            </a:r>
            <a:r>
              <a:rPr lang="en-US" sz="2000" dirty="0">
                <a:solidFill>
                  <a:schemeClr val="tx2"/>
                </a:solidFill>
              </a:rPr>
              <a:t>; a special study that sets load limits of 303(d) pollutants.</a:t>
            </a:r>
          </a:p>
          <a:p>
            <a:pPr marL="342900" indent="-228600" defTabSz="914400">
              <a:lnSpc>
                <a:spcPts val="3000"/>
              </a:lnSpc>
              <a:spcBef>
                <a:spcPts val="1800"/>
              </a:spcBef>
              <a:buFont typeface="Arial" panose="020B0604020202020204" pitchFamily="34" charset="0"/>
              <a:buChar char="•"/>
            </a:pPr>
            <a:r>
              <a:rPr lang="en-US" sz="2000" b="1" dirty="0">
                <a:solidFill>
                  <a:schemeClr val="tx2"/>
                </a:solidFill>
              </a:rPr>
              <a:t>ARC</a:t>
            </a:r>
            <a:r>
              <a:rPr lang="en-US" sz="2000" dirty="0">
                <a:solidFill>
                  <a:schemeClr val="tx2"/>
                </a:solidFill>
              </a:rPr>
              <a:t> - </a:t>
            </a:r>
            <a:r>
              <a:rPr lang="en-US" sz="2000" u="sng" dirty="0">
                <a:solidFill>
                  <a:schemeClr val="tx2"/>
                </a:solidFill>
              </a:rPr>
              <a:t>Aquatic Resources of Concern</a:t>
            </a:r>
            <a:r>
              <a:rPr lang="en-US" sz="2000" dirty="0">
                <a:solidFill>
                  <a:schemeClr val="tx2"/>
                </a:solidFill>
              </a:rPr>
              <a:t>; waterbodies having rare or endangered species and their critical habitat that require extra protection (set by ODWC and USFWS).</a:t>
            </a:r>
          </a:p>
          <a:p>
            <a:pPr marL="342900" indent="-228600" defTabSz="914400">
              <a:lnSpc>
                <a:spcPts val="3000"/>
              </a:lnSpc>
              <a:spcBef>
                <a:spcPts val="1800"/>
              </a:spcBef>
              <a:buFont typeface="Arial" panose="020B0604020202020204" pitchFamily="34" charset="0"/>
              <a:buChar char="•"/>
            </a:pPr>
            <a:r>
              <a:rPr lang="en-US" sz="2000" b="1" dirty="0">
                <a:solidFill>
                  <a:schemeClr val="tx2"/>
                </a:solidFill>
              </a:rPr>
              <a:t>ORW</a:t>
            </a:r>
            <a:r>
              <a:rPr lang="en-US" sz="2000" dirty="0">
                <a:solidFill>
                  <a:schemeClr val="tx2"/>
                </a:solidFill>
              </a:rPr>
              <a:t> – </a:t>
            </a:r>
            <a:r>
              <a:rPr lang="en-US" sz="2000" u="sng" dirty="0">
                <a:solidFill>
                  <a:schemeClr val="tx2"/>
                </a:solidFill>
              </a:rPr>
              <a:t>Outstanding Resource Waters</a:t>
            </a:r>
            <a:r>
              <a:rPr lang="en-US" sz="2000" dirty="0">
                <a:solidFill>
                  <a:schemeClr val="tx2"/>
                </a:solidFill>
              </a:rPr>
              <a:t>; given special protection due to their exceptional water quality.</a:t>
            </a: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Autofit/>
          </a:bodyPr>
          <a:lstStyle/>
          <a:p>
            <a:pPr defTabSz="914400">
              <a:spcAft>
                <a:spcPts val="600"/>
              </a:spcAft>
            </a:pPr>
            <a:fld id="{26EF7911-DC9B-4A2A-BA69-BD22654B71C5}" type="slidenum">
              <a:rPr lang="en-US" sz="2400" smtClean="0"/>
              <a:pPr defTabSz="914400">
                <a:spcAft>
                  <a:spcPts val="600"/>
                </a:spcAft>
              </a:pPr>
              <a:t>3</a:t>
            </a:fld>
            <a:endParaRPr lang="en-US" sz="2400" dirty="0"/>
          </a:p>
        </p:txBody>
      </p:sp>
    </p:spTree>
    <p:extLst>
      <p:ext uri="{BB962C8B-B14F-4D97-AF65-F5344CB8AC3E}">
        <p14:creationId xmlns:p14="http://schemas.microsoft.com/office/powerpoint/2010/main" val="266919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h97.JPG"/>
          <p:cNvPicPr>
            <a:picLocks noChangeAspect="1"/>
          </p:cNvPicPr>
          <p:nvPr/>
        </p:nvPicPr>
        <p:blipFill rotWithShape="1">
          <a:blip r:embed="rId3" cstate="print">
            <a:alphaModFix/>
          </a:blip>
          <a:srcRect l="26904" r="20651"/>
          <a:stretch/>
        </p:blipFill>
        <p:spPr>
          <a:xfrm>
            <a:off x="4375482" y="10"/>
            <a:ext cx="4795614" cy="6857990"/>
          </a:xfrm>
          <a:prstGeom prst="rect">
            <a:avLst/>
          </a:prstGeom>
        </p:spPr>
      </p:pic>
      <p:grpSp>
        <p:nvGrpSpPr>
          <p:cNvPr id="76" name="Group 75">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84674" y="0"/>
            <a:ext cx="4986424" cy="6858000"/>
            <a:chOff x="5705128" y="0"/>
            <a:chExt cx="6648564" cy="6858000"/>
          </a:xfrm>
        </p:grpSpPr>
        <p:sp>
          <p:nvSpPr>
            <p:cNvPr id="77" name="Freeform: Shape 76">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Freeform: Shape 79">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11" name="Text Box 3"/>
          <p:cNvSpPr txBox="1">
            <a:spLocks noChangeArrowheads="1"/>
          </p:cNvSpPr>
          <p:nvPr/>
        </p:nvSpPr>
        <p:spPr bwMode="auto">
          <a:xfrm>
            <a:off x="290974" y="429489"/>
            <a:ext cx="3602727" cy="992911"/>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600" dirty="0">
                <a:solidFill>
                  <a:schemeClr val="tx2"/>
                </a:solidFill>
                <a:latin typeface="+mj-lt"/>
                <a:ea typeface="+mj-ea"/>
                <a:cs typeface="+mj-cs"/>
              </a:rPr>
              <a:t>Oklahoma WQS Beneficial Uses</a:t>
            </a:r>
          </a:p>
        </p:txBody>
      </p:sp>
      <p:sp>
        <p:nvSpPr>
          <p:cNvPr id="17410" name="Rectangle 2"/>
          <p:cNvSpPr>
            <a:spLocks noChangeArrowheads="1"/>
          </p:cNvSpPr>
          <p:nvPr/>
        </p:nvSpPr>
        <p:spPr bwMode="auto">
          <a:xfrm>
            <a:off x="175490" y="1516031"/>
            <a:ext cx="5772727" cy="4912480"/>
          </a:xfrm>
          <a:prstGeom prst="rect">
            <a:avLst/>
          </a:prstGeom>
        </p:spPr>
        <p:txBody>
          <a:bodyPr vert="horz" lIns="91440" tIns="45720" rIns="91440" bIns="45720" rtlCol="0" anchor="ctr">
            <a:noAutofit/>
          </a:bodyPr>
          <a:lstStyle/>
          <a:p>
            <a:pPr indent="-228600" defTabSz="914400">
              <a:spcAft>
                <a:spcPts val="600"/>
              </a:spcAft>
              <a:buFont typeface="Arial" panose="020B0604020202020204" pitchFamily="34" charset="0"/>
              <a:buChar char="•"/>
            </a:pPr>
            <a:r>
              <a:rPr lang="en-US" sz="2000" dirty="0">
                <a:solidFill>
                  <a:schemeClr val="tx2"/>
                </a:solidFill>
              </a:rPr>
              <a:t>Public and Private </a:t>
            </a:r>
            <a:r>
              <a:rPr lang="en-US" sz="2000" u="sng" dirty="0">
                <a:solidFill>
                  <a:schemeClr val="tx2"/>
                </a:solidFill>
              </a:rPr>
              <a:t>Water Supply</a:t>
            </a:r>
          </a:p>
          <a:p>
            <a:pPr indent="-228600" defTabSz="914400">
              <a:spcAft>
                <a:spcPts val="600"/>
              </a:spcAft>
              <a:buFont typeface="Arial" panose="020B0604020202020204" pitchFamily="34" charset="0"/>
              <a:buChar char="•"/>
            </a:pPr>
            <a:r>
              <a:rPr lang="en-US" sz="2000" dirty="0">
                <a:solidFill>
                  <a:schemeClr val="tx2"/>
                </a:solidFill>
              </a:rPr>
              <a:t>Emergency </a:t>
            </a:r>
            <a:r>
              <a:rPr lang="en-US" sz="2000" u="sng" dirty="0">
                <a:solidFill>
                  <a:schemeClr val="tx2"/>
                </a:solidFill>
              </a:rPr>
              <a:t>Water Supply</a:t>
            </a:r>
          </a:p>
          <a:p>
            <a:pPr indent="-228600" defTabSz="914400">
              <a:spcAft>
                <a:spcPts val="600"/>
              </a:spcAft>
              <a:buFont typeface="Arial" panose="020B0604020202020204" pitchFamily="34" charset="0"/>
              <a:buChar char="•"/>
            </a:pPr>
            <a:r>
              <a:rPr lang="en-US" sz="2000" u="sng" dirty="0">
                <a:solidFill>
                  <a:schemeClr val="tx2"/>
                </a:solidFill>
              </a:rPr>
              <a:t>Fish and Wildlife Propagation</a:t>
            </a:r>
          </a:p>
          <a:p>
            <a:pPr marL="457200" lvl="2" indent="-228600" defTabSz="914400">
              <a:spcAft>
                <a:spcPts val="600"/>
              </a:spcAft>
              <a:buFont typeface="Arial" panose="020B0604020202020204" pitchFamily="34" charset="0"/>
              <a:buChar char="•"/>
            </a:pPr>
            <a:r>
              <a:rPr lang="en-US" sz="2000" i="1" dirty="0">
                <a:solidFill>
                  <a:schemeClr val="tx2"/>
                </a:solidFill>
              </a:rPr>
              <a:t>Habitat Limited Aquatic Community</a:t>
            </a:r>
          </a:p>
          <a:p>
            <a:pPr marL="457200" lvl="2" indent="-228600" defTabSz="914400">
              <a:spcAft>
                <a:spcPts val="600"/>
              </a:spcAft>
              <a:buFont typeface="Arial" panose="020B0604020202020204" pitchFamily="34" charset="0"/>
              <a:buChar char="•"/>
            </a:pPr>
            <a:r>
              <a:rPr lang="en-US" sz="2000" i="1" dirty="0">
                <a:solidFill>
                  <a:schemeClr val="tx2"/>
                </a:solidFill>
              </a:rPr>
              <a:t>Warm Water Aquatic Community</a:t>
            </a:r>
          </a:p>
          <a:p>
            <a:pPr marL="457200" lvl="2" indent="-228600" defTabSz="914400">
              <a:spcAft>
                <a:spcPts val="600"/>
              </a:spcAft>
              <a:buFont typeface="Arial" panose="020B0604020202020204" pitchFamily="34" charset="0"/>
              <a:buChar char="•"/>
            </a:pPr>
            <a:r>
              <a:rPr lang="en-US" sz="2000" i="1" dirty="0">
                <a:solidFill>
                  <a:schemeClr val="tx2"/>
                </a:solidFill>
              </a:rPr>
              <a:t>Cool Water Aquatic Community</a:t>
            </a:r>
          </a:p>
          <a:p>
            <a:pPr marL="457200" lvl="2" indent="-228600" defTabSz="914400">
              <a:spcAft>
                <a:spcPts val="600"/>
              </a:spcAft>
              <a:buFont typeface="Arial" panose="020B0604020202020204" pitchFamily="34" charset="0"/>
              <a:buChar char="•"/>
            </a:pPr>
            <a:r>
              <a:rPr lang="en-US" sz="2000" i="1" dirty="0">
                <a:solidFill>
                  <a:schemeClr val="tx2"/>
                </a:solidFill>
              </a:rPr>
              <a:t>Trout Fishery (put and take)</a:t>
            </a:r>
          </a:p>
          <a:p>
            <a:pPr indent="-228600" defTabSz="914400">
              <a:spcAft>
                <a:spcPts val="600"/>
              </a:spcAft>
              <a:buFont typeface="Arial" panose="020B0604020202020204" pitchFamily="34" charset="0"/>
              <a:buChar char="•"/>
            </a:pPr>
            <a:r>
              <a:rPr lang="en-US" sz="2000" u="sng" dirty="0">
                <a:solidFill>
                  <a:schemeClr val="tx2"/>
                </a:solidFill>
              </a:rPr>
              <a:t>Recreation</a:t>
            </a:r>
            <a:r>
              <a:rPr lang="en-US" sz="2000" dirty="0">
                <a:solidFill>
                  <a:schemeClr val="tx2"/>
                </a:solidFill>
              </a:rPr>
              <a:t> (</a:t>
            </a:r>
            <a:r>
              <a:rPr lang="en-US" sz="2000" i="1" dirty="0">
                <a:solidFill>
                  <a:schemeClr val="tx2"/>
                </a:solidFill>
              </a:rPr>
              <a:t>Primary &amp; Secondary Body Contact</a:t>
            </a:r>
            <a:r>
              <a:rPr lang="en-US" sz="2000" dirty="0">
                <a:solidFill>
                  <a:schemeClr val="tx2"/>
                </a:solidFill>
              </a:rPr>
              <a:t>)</a:t>
            </a:r>
          </a:p>
          <a:p>
            <a:pPr indent="-228600" defTabSz="914400">
              <a:spcAft>
                <a:spcPts val="600"/>
              </a:spcAft>
              <a:buFont typeface="Arial" panose="020B0604020202020204" pitchFamily="34" charset="0"/>
              <a:buChar char="•"/>
            </a:pPr>
            <a:r>
              <a:rPr lang="en-US" sz="2000" u="sng" dirty="0">
                <a:solidFill>
                  <a:schemeClr val="tx2"/>
                </a:solidFill>
              </a:rPr>
              <a:t>Agriculture</a:t>
            </a:r>
          </a:p>
          <a:p>
            <a:pPr indent="-228600" defTabSz="914400">
              <a:spcAft>
                <a:spcPts val="600"/>
              </a:spcAft>
              <a:buFont typeface="Arial" panose="020B0604020202020204" pitchFamily="34" charset="0"/>
              <a:buChar char="•"/>
            </a:pPr>
            <a:r>
              <a:rPr lang="en-US" sz="2000" u="sng" dirty="0">
                <a:solidFill>
                  <a:schemeClr val="tx2"/>
                </a:solidFill>
              </a:rPr>
              <a:t>Aesthetics</a:t>
            </a:r>
          </a:p>
          <a:p>
            <a:pPr indent="-228600" defTabSz="914400">
              <a:spcAft>
                <a:spcPts val="600"/>
              </a:spcAft>
              <a:buFont typeface="Arial" panose="020B0604020202020204" pitchFamily="34" charset="0"/>
              <a:buChar char="•"/>
            </a:pPr>
            <a:r>
              <a:rPr lang="en-US" sz="2000" u="sng" dirty="0">
                <a:solidFill>
                  <a:schemeClr val="tx2"/>
                </a:solidFill>
              </a:rPr>
              <a:t>Navigation</a:t>
            </a:r>
          </a:p>
          <a:p>
            <a:pPr indent="-228600" defTabSz="914400">
              <a:spcAft>
                <a:spcPts val="600"/>
              </a:spcAft>
              <a:buFont typeface="Arial" panose="020B0604020202020204" pitchFamily="34" charset="0"/>
              <a:buChar char="•"/>
            </a:pPr>
            <a:r>
              <a:rPr lang="en-US" sz="2000" u="sng" dirty="0">
                <a:solidFill>
                  <a:schemeClr val="tx2"/>
                </a:solidFill>
              </a:rPr>
              <a:t>Fish Consumption</a:t>
            </a:r>
          </a:p>
        </p:txBody>
      </p:sp>
      <p:sp>
        <p:nvSpPr>
          <p:cNvPr id="6" name="Slide Number Placeholder 3"/>
          <p:cNvSpPr>
            <a:spLocks noGrp="1"/>
          </p:cNvSpPr>
          <p:nvPr>
            <p:ph type="sldNum" sz="quarter" idx="12"/>
          </p:nvPr>
        </p:nvSpPr>
        <p:spPr>
          <a:xfrm>
            <a:off x="6531838" y="6356350"/>
            <a:ext cx="2057400" cy="365125"/>
          </a:xfrm>
        </p:spPr>
        <p:txBody>
          <a:bodyPr vert="horz" lIns="91440" tIns="45720" rIns="91440" bIns="45720" rtlCol="0" anchor="ctr">
            <a:noAutofit/>
          </a:bodyPr>
          <a:lstStyle/>
          <a:p>
            <a:pPr defTabSz="914400">
              <a:spcAft>
                <a:spcPts val="600"/>
              </a:spcAft>
              <a:defRPr/>
            </a:pPr>
            <a:fld id="{8863CDB3-A71B-4817-944F-839C8D8161B1}" type="slidenum">
              <a:rPr lang="en-US" sz="2400">
                <a:solidFill>
                  <a:prstClr val="black">
                    <a:tint val="75000"/>
                  </a:prstClr>
                </a:solidFill>
                <a:latin typeface="Calibri" panose="020F0502020204030204"/>
              </a:rPr>
              <a:pPr defTabSz="914400">
                <a:spcAft>
                  <a:spcPts val="600"/>
                </a:spcAft>
                <a:defRPr/>
              </a:pPr>
              <a:t>4</a:t>
            </a:fld>
            <a:endParaRPr lang="en-US" sz="2400" dirty="0">
              <a:solidFill>
                <a:prstClr val="black">
                  <a:tint val="75000"/>
                </a:prstClr>
              </a:solidFill>
              <a:latin typeface="Calibri" panose="020F0502020204030204"/>
            </a:endParaRPr>
          </a:p>
        </p:txBody>
      </p:sp>
      <p:sp>
        <p:nvSpPr>
          <p:cNvPr id="17413" name="Text Box 5"/>
          <p:cNvSpPr txBox="1">
            <a:spLocks noChangeArrowheads="1"/>
          </p:cNvSpPr>
          <p:nvPr/>
        </p:nvSpPr>
        <p:spPr bwMode="auto">
          <a:xfrm>
            <a:off x="2779107" y="5087972"/>
            <a:ext cx="2488609" cy="1211229"/>
          </a:xfrm>
          <a:prstGeom prst="rect">
            <a:avLst/>
          </a:prstGeom>
          <a:solidFill>
            <a:schemeClr val="tx1">
              <a:alpha val="13000"/>
            </a:schemeClr>
          </a:solidFill>
          <a:ln w="9525" algn="ctr">
            <a:solidFill>
              <a:schemeClr val="tx1"/>
            </a:solidFill>
            <a:miter lim="800000"/>
            <a:headEnd/>
            <a:tailEnd/>
          </a:ln>
          <a:effectLst/>
        </p:spPr>
        <p:txBody>
          <a:bodyPr wrap="square">
            <a:spAutoFit/>
          </a:bodyPr>
          <a:lstStyle/>
          <a:p>
            <a:pPr algn="ctr">
              <a:lnSpc>
                <a:spcPts val="3000"/>
              </a:lnSpc>
              <a:spcBef>
                <a:spcPct val="50000"/>
              </a:spcBef>
            </a:pPr>
            <a:r>
              <a:rPr lang="en-US" i="1" dirty="0">
                <a:solidFill>
                  <a:schemeClr val="tx2">
                    <a:lumMod val="75000"/>
                  </a:schemeClr>
                </a:solidFill>
                <a:latin typeface="Calibri" pitchFamily="34" charset="0"/>
              </a:rPr>
              <a:t>BU combinations are designated for every waterbody in the State</a:t>
            </a:r>
            <a:r>
              <a:rPr lang="en-US" i="1" dirty="0">
                <a:solidFill>
                  <a:schemeClr val="tx2">
                    <a:lumMod val="75000"/>
                  </a:schemeClr>
                </a:solidFill>
              </a:rPr>
              <a:t>.</a:t>
            </a:r>
            <a:endParaRPr lang="en-US" dirty="0">
              <a:solidFill>
                <a:schemeClr val="tx2">
                  <a:lumMod val="75000"/>
                </a:schemeClr>
              </a:solidFill>
            </a:endParaRPr>
          </a:p>
        </p:txBody>
      </p:sp>
    </p:spTree>
    <p:extLst>
      <p:ext uri="{BB962C8B-B14F-4D97-AF65-F5344CB8AC3E}">
        <p14:creationId xmlns:p14="http://schemas.microsoft.com/office/powerpoint/2010/main" val="281720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4" descr="07 Spring Creek Root Wad">
            <a:extLst>
              <a:ext uri="{FF2B5EF4-FFF2-40B4-BE49-F238E27FC236}">
                <a16:creationId xmlns:a16="http://schemas.microsoft.com/office/drawing/2014/main" id="{E0E2A9E5-68D2-4E98-81AC-A8FA22BAE301}"/>
              </a:ext>
            </a:extLst>
          </p:cNvPr>
          <p:cNvPicPr>
            <a:picLocks noChangeAspect="1" noChangeArrowheads="1"/>
          </p:cNvPicPr>
          <p:nvPr/>
        </p:nvPicPr>
        <p:blipFill rotWithShape="1">
          <a:blip r:embed="rId3" cstate="print"/>
          <a:srcRect l="12574" t="2946" r="26011"/>
          <a:stretch/>
        </p:blipFill>
        <p:spPr bwMode="auto">
          <a:xfrm>
            <a:off x="2642616" y="10"/>
            <a:ext cx="6501384" cy="6857990"/>
          </a:xfrm>
          <a:prstGeom prst="rect">
            <a:avLst/>
          </a:prstGeom>
          <a:noFill/>
        </p:spPr>
      </p:pic>
      <p:sp>
        <p:nvSpPr>
          <p:cNvPr id="23" name="Rectangle 2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FBB536-C88C-41A1-9706-2E2A148A5C25}"/>
              </a:ext>
            </a:extLst>
          </p:cNvPr>
          <p:cNvSpPr>
            <a:spLocks noGrp="1"/>
          </p:cNvSpPr>
          <p:nvPr>
            <p:ph type="title"/>
          </p:nvPr>
        </p:nvSpPr>
        <p:spPr>
          <a:xfrm>
            <a:off x="278320" y="1026416"/>
            <a:ext cx="4293680" cy="689228"/>
          </a:xfrm>
        </p:spPr>
        <p:txBody>
          <a:bodyPr vert="horz" lIns="91440" tIns="45720" rIns="91440" bIns="45720" rtlCol="0" anchor="b">
            <a:noAutofit/>
          </a:bodyPr>
          <a:lstStyle/>
          <a:p>
            <a:r>
              <a:rPr lang="en-US" sz="4000" dirty="0"/>
              <a:t>303(d) Impairment</a:t>
            </a:r>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1"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3">
            <a:extLst>
              <a:ext uri="{FF2B5EF4-FFF2-40B4-BE49-F238E27FC236}">
                <a16:creationId xmlns:a16="http://schemas.microsoft.com/office/drawing/2014/main" id="{EDDBCC82-9433-4A8D-B19C-FEFE04D4D6A6}"/>
              </a:ext>
            </a:extLst>
          </p:cNvPr>
          <p:cNvSpPr>
            <a:spLocks noChangeArrowheads="1"/>
          </p:cNvSpPr>
          <p:nvPr/>
        </p:nvSpPr>
        <p:spPr bwMode="auto">
          <a:xfrm>
            <a:off x="278319" y="2718054"/>
            <a:ext cx="4746261" cy="3710824"/>
          </a:xfrm>
          <a:prstGeom prst="rect">
            <a:avLst/>
          </a:prstGeom>
        </p:spPr>
        <p:txBody>
          <a:bodyPr vert="horz" lIns="91440" tIns="45720" rIns="91440" bIns="45720" rtlCol="0" anchor="t">
            <a:noAutofit/>
          </a:bodyPr>
          <a:lstStyle/>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Dissolved oxygen, nutrients</a:t>
            </a:r>
          </a:p>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Toxics  (metals, organics, pesticides, “unknown”)</a:t>
            </a:r>
          </a:p>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Sediment, suspended solids, turbidity</a:t>
            </a:r>
          </a:p>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Pathogens  (bacteria)</a:t>
            </a:r>
          </a:p>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Biological (fish, macroinvertebrates)</a:t>
            </a:r>
          </a:p>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pH</a:t>
            </a:r>
          </a:p>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Oil &amp; grease</a:t>
            </a:r>
          </a:p>
          <a:p>
            <a:pPr marL="342900" indent="-228600" defTabSz="914400">
              <a:lnSpc>
                <a:spcPct val="90000"/>
              </a:lnSpc>
              <a:spcBef>
                <a:spcPct val="50000"/>
              </a:spcBef>
              <a:buFont typeface="Arial" panose="020B0604020202020204" pitchFamily="34" charset="0"/>
              <a:buChar char="•"/>
            </a:pPr>
            <a:r>
              <a:rPr lang="en-US" sz="2000" dirty="0">
                <a:solidFill>
                  <a:schemeClr val="tx1">
                    <a:lumMod val="65000"/>
                    <a:lumOff val="35000"/>
                  </a:schemeClr>
                </a:solidFill>
              </a:rPr>
              <a:t>Chloride, sulfate, TDS</a:t>
            </a:r>
            <a:endParaRPr lang="en-US" sz="2000" b="1" dirty="0">
              <a:solidFill>
                <a:schemeClr val="tx1">
                  <a:lumMod val="65000"/>
                  <a:lumOff val="35000"/>
                </a:schemeClr>
              </a:solidFill>
              <a:effectLst>
                <a:outerShdw blurRad="38100" dist="38100" dir="2700000" algn="tl">
                  <a:srgbClr val="FFFFFF"/>
                </a:outerShdw>
              </a:effectLst>
            </a:endParaRPr>
          </a:p>
        </p:txBody>
      </p:sp>
      <p:sp>
        <p:nvSpPr>
          <p:cNvPr id="4" name="Slide Number Placeholder 3">
            <a:extLst>
              <a:ext uri="{FF2B5EF4-FFF2-40B4-BE49-F238E27FC236}">
                <a16:creationId xmlns:a16="http://schemas.microsoft.com/office/drawing/2014/main" id="{FD4925DB-0011-4E94-9F9F-288BDAFBCFEA}"/>
              </a:ext>
            </a:extLst>
          </p:cNvPr>
          <p:cNvSpPr>
            <a:spLocks noGrp="1"/>
          </p:cNvSpPr>
          <p:nvPr>
            <p:ph type="sldNum" sz="quarter" idx="12"/>
          </p:nvPr>
        </p:nvSpPr>
        <p:spPr>
          <a:xfrm>
            <a:off x="6531191" y="6356350"/>
            <a:ext cx="2057400" cy="365125"/>
          </a:xfrm>
        </p:spPr>
        <p:txBody>
          <a:bodyPr vert="horz" lIns="91440" tIns="45720" rIns="91440" bIns="45720" rtlCol="0" anchor="ctr">
            <a:noAutofit/>
          </a:bodyPr>
          <a:lstStyle/>
          <a:p>
            <a:pPr defTabSz="914400">
              <a:spcAft>
                <a:spcPts val="600"/>
              </a:spcAft>
              <a:defRPr/>
            </a:pPr>
            <a:fld id="{C00C9522-B4B7-4C19-8300-6A65E702E97C}" type="slidenum">
              <a:rPr lang="en-US" sz="2400">
                <a:solidFill>
                  <a:schemeClr val="bg1"/>
                </a:solidFill>
                <a:latin typeface="Calibri" panose="020F0502020204030204"/>
              </a:rPr>
              <a:pPr defTabSz="914400">
                <a:spcAft>
                  <a:spcPts val="600"/>
                </a:spcAft>
                <a:defRPr/>
              </a:pPr>
              <a:t>5</a:t>
            </a:fld>
            <a:endParaRPr lang="en-US" sz="2400" dirty="0">
              <a:solidFill>
                <a:schemeClr val="bg1"/>
              </a:solidFill>
              <a:latin typeface="Calibri" panose="020F0502020204030204"/>
            </a:endParaRPr>
          </a:p>
        </p:txBody>
      </p:sp>
      <p:sp>
        <p:nvSpPr>
          <p:cNvPr id="30" name="Rectangle 3">
            <a:extLst>
              <a:ext uri="{FF2B5EF4-FFF2-40B4-BE49-F238E27FC236}">
                <a16:creationId xmlns:a16="http://schemas.microsoft.com/office/drawing/2014/main" id="{86C378DA-D7CB-478F-B63A-11F7571AD5D0}"/>
              </a:ext>
            </a:extLst>
          </p:cNvPr>
          <p:cNvSpPr>
            <a:spLocks noChangeArrowheads="1"/>
          </p:cNvSpPr>
          <p:nvPr/>
        </p:nvSpPr>
        <p:spPr bwMode="auto">
          <a:xfrm>
            <a:off x="217740" y="1788427"/>
            <a:ext cx="4806841" cy="636765"/>
          </a:xfrm>
          <a:prstGeom prst="rect">
            <a:avLst/>
          </a:prstGeom>
        </p:spPr>
        <p:txBody>
          <a:bodyPr vert="horz" lIns="91440" tIns="45720" rIns="91440" bIns="45720" rtlCol="0" anchor="t">
            <a:noAutofit/>
          </a:bodyPr>
          <a:lstStyle/>
          <a:p>
            <a:pPr marL="114300" defTabSz="914400">
              <a:lnSpc>
                <a:spcPct val="90000"/>
              </a:lnSpc>
              <a:spcBef>
                <a:spcPct val="50000"/>
              </a:spcBef>
            </a:pPr>
            <a:r>
              <a:rPr lang="en-US" sz="2200" dirty="0">
                <a:solidFill>
                  <a:schemeClr val="accent2">
                    <a:lumMod val="50000"/>
                  </a:schemeClr>
                </a:solidFill>
              </a:rPr>
              <a:t>Nonattainment of one or more Beneficial Uses can be caused by:</a:t>
            </a:r>
          </a:p>
        </p:txBody>
      </p:sp>
    </p:spTree>
    <p:extLst>
      <p:ext uri="{BB962C8B-B14F-4D97-AF65-F5344CB8AC3E}">
        <p14:creationId xmlns:p14="http://schemas.microsoft.com/office/powerpoint/2010/main" val="170146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E82642-F134-4014-B970-16036B9FF4C7}"/>
              </a:ext>
            </a:extLst>
          </p:cNvPr>
          <p:cNvPicPr>
            <a:picLocks noChangeAspect="1"/>
          </p:cNvPicPr>
          <p:nvPr/>
        </p:nvPicPr>
        <p:blipFill rotWithShape="1">
          <a:blip r:embed="rId3">
            <a:alphaModFix amt="35000"/>
          </a:blip>
          <a:srcRect l="8333" r="-1" b="-1"/>
          <a:stretch/>
        </p:blipFill>
        <p:spPr>
          <a:xfrm>
            <a:off x="20" y="10"/>
            <a:ext cx="9143980" cy="6857990"/>
          </a:xfrm>
          <a:prstGeom prst="rect">
            <a:avLst/>
          </a:prstGeom>
        </p:spPr>
      </p:pic>
      <p:sp>
        <p:nvSpPr>
          <p:cNvPr id="2" name="Text Box 2"/>
          <p:cNvSpPr txBox="1">
            <a:spLocks noChangeArrowheads="1"/>
          </p:cNvSpPr>
          <p:nvPr/>
        </p:nvSpPr>
        <p:spPr bwMode="auto">
          <a:xfrm>
            <a:off x="628650" y="365126"/>
            <a:ext cx="7886700" cy="91873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a:solidFill>
                  <a:srgbClr val="FFFFFF"/>
                </a:solidFill>
                <a:latin typeface="+mj-lt"/>
                <a:ea typeface="+mj-ea"/>
                <a:cs typeface="+mj-cs"/>
              </a:rPr>
              <a:t>The Oklahoma 303(d) List</a:t>
            </a:r>
          </a:p>
        </p:txBody>
      </p:sp>
      <p:sp>
        <p:nvSpPr>
          <p:cNvPr id="3" name="Rectangle 3"/>
          <p:cNvSpPr>
            <a:spLocks noChangeArrowheads="1"/>
          </p:cNvSpPr>
          <p:nvPr/>
        </p:nvSpPr>
        <p:spPr bwMode="auto">
          <a:xfrm>
            <a:off x="517814" y="1554740"/>
            <a:ext cx="7886700" cy="4530725"/>
          </a:xfrm>
          <a:prstGeom prst="rect">
            <a:avLst/>
          </a:prstGeom>
        </p:spPr>
        <p:txBody>
          <a:bodyPr vert="horz" lIns="91440" tIns="45720" rIns="91440" bIns="45720" rtlCol="0">
            <a:normAutofit/>
          </a:bodyPr>
          <a:lstStyle/>
          <a:p>
            <a:pPr marL="342900" indent="-228600" defTabSz="914400">
              <a:lnSpc>
                <a:spcPts val="2600"/>
              </a:lnSpc>
              <a:spcAft>
                <a:spcPts val="1800"/>
              </a:spcAft>
              <a:buFont typeface="Arial" panose="020B0604020202020204" pitchFamily="34" charset="0"/>
              <a:buChar char="•"/>
            </a:pPr>
            <a:r>
              <a:rPr lang="en-US" sz="2100" u="sng" dirty="0">
                <a:solidFill>
                  <a:srgbClr val="FFFFFF"/>
                </a:solidFill>
              </a:rPr>
              <a:t>2018</a:t>
            </a:r>
            <a:r>
              <a:rPr lang="en-US" sz="2100" dirty="0">
                <a:solidFill>
                  <a:srgbClr val="FFFFFF"/>
                </a:solidFill>
              </a:rPr>
              <a:t> is the latest 303(d) List; approved May 2020.</a:t>
            </a:r>
          </a:p>
          <a:p>
            <a:pPr marL="342900" indent="-228600" defTabSz="914400">
              <a:lnSpc>
                <a:spcPts val="2600"/>
              </a:lnSpc>
              <a:spcAft>
                <a:spcPts val="1800"/>
              </a:spcAft>
              <a:buFont typeface="Arial" panose="020B0604020202020204" pitchFamily="34" charset="0"/>
              <a:buChar char="•"/>
            </a:pPr>
            <a:r>
              <a:rPr lang="en-US" sz="2100" dirty="0">
                <a:solidFill>
                  <a:srgbClr val="FFFFFF"/>
                </a:solidFill>
              </a:rPr>
              <a:t>Typical </a:t>
            </a:r>
            <a:r>
              <a:rPr lang="en-US" sz="2100" u="sng" dirty="0">
                <a:solidFill>
                  <a:srgbClr val="FFFFFF"/>
                </a:solidFill>
              </a:rPr>
              <a:t>lag time</a:t>
            </a:r>
            <a:r>
              <a:rPr lang="en-US" sz="2100" dirty="0">
                <a:solidFill>
                  <a:srgbClr val="FFFFFF"/>
                </a:solidFill>
              </a:rPr>
              <a:t> of around 2 years (lengthy approvals).</a:t>
            </a:r>
          </a:p>
          <a:p>
            <a:pPr marL="342900" indent="-228600" defTabSz="914400">
              <a:lnSpc>
                <a:spcPts val="2600"/>
              </a:lnSpc>
              <a:spcAft>
                <a:spcPts val="1800"/>
              </a:spcAft>
              <a:buFont typeface="Arial" panose="020B0604020202020204" pitchFamily="34" charset="0"/>
              <a:buChar char="•"/>
            </a:pPr>
            <a:r>
              <a:rPr lang="en-US" sz="2100" u="sng" dirty="0">
                <a:solidFill>
                  <a:srgbClr val="FFFFFF"/>
                </a:solidFill>
              </a:rPr>
              <a:t>Science-based</a:t>
            </a:r>
            <a:r>
              <a:rPr lang="en-US" sz="2100" dirty="0">
                <a:solidFill>
                  <a:srgbClr val="FFFFFF"/>
                </a:solidFill>
              </a:rPr>
              <a:t>. Formal sampling required.</a:t>
            </a:r>
          </a:p>
          <a:p>
            <a:pPr marL="342900" indent="-228600" defTabSz="914400">
              <a:lnSpc>
                <a:spcPts val="2600"/>
              </a:lnSpc>
              <a:spcAft>
                <a:spcPts val="1800"/>
              </a:spcAft>
              <a:buFont typeface="Arial" panose="020B0604020202020204" pitchFamily="34" charset="0"/>
              <a:buChar char="•"/>
            </a:pPr>
            <a:r>
              <a:rPr lang="en-US" sz="2100" dirty="0">
                <a:solidFill>
                  <a:srgbClr val="FFFFFF"/>
                </a:solidFill>
              </a:rPr>
              <a:t>Uses the OWRB’s </a:t>
            </a:r>
            <a:r>
              <a:rPr lang="en-US" sz="2100" u="sng" dirty="0">
                <a:solidFill>
                  <a:srgbClr val="FFFFFF"/>
                </a:solidFill>
              </a:rPr>
              <a:t>Chapter 45</a:t>
            </a:r>
            <a:r>
              <a:rPr lang="en-US" sz="2100" dirty="0">
                <a:solidFill>
                  <a:srgbClr val="FFFFFF"/>
                </a:solidFill>
              </a:rPr>
              <a:t> WQS and </a:t>
            </a:r>
            <a:r>
              <a:rPr lang="en-US" sz="2100" u="sng" dirty="0">
                <a:solidFill>
                  <a:srgbClr val="FFFFFF"/>
                </a:solidFill>
              </a:rPr>
              <a:t>Chapter 46</a:t>
            </a:r>
            <a:r>
              <a:rPr lang="en-US" sz="2100" dirty="0">
                <a:solidFill>
                  <a:srgbClr val="FFFFFF"/>
                </a:solidFill>
              </a:rPr>
              <a:t>  303(d) assessment procedures.</a:t>
            </a:r>
          </a:p>
          <a:p>
            <a:pPr marL="342900" indent="-228600" defTabSz="914400">
              <a:lnSpc>
                <a:spcPts val="2600"/>
              </a:lnSpc>
              <a:spcAft>
                <a:spcPts val="1800"/>
              </a:spcAft>
              <a:buFont typeface="Arial" panose="020B0604020202020204" pitchFamily="34" charset="0"/>
              <a:buChar char="•"/>
            </a:pPr>
            <a:r>
              <a:rPr lang="en-US" sz="2100" u="sng" dirty="0">
                <a:solidFill>
                  <a:srgbClr val="FFFFFF"/>
                </a:solidFill>
              </a:rPr>
              <a:t>DEQ</a:t>
            </a:r>
            <a:r>
              <a:rPr lang="en-US" sz="2100" dirty="0">
                <a:solidFill>
                  <a:srgbClr val="FFFFFF"/>
                </a:solidFill>
              </a:rPr>
              <a:t> coordinates the assessments: DEQ &amp; OWRB are working to </a:t>
            </a:r>
            <a:r>
              <a:rPr lang="en-US" sz="2100" u="sng" dirty="0">
                <a:solidFill>
                  <a:srgbClr val="FFFFFF"/>
                </a:solidFill>
              </a:rPr>
              <a:t>automate</a:t>
            </a:r>
            <a:r>
              <a:rPr lang="en-US" sz="2100" dirty="0">
                <a:solidFill>
                  <a:srgbClr val="FFFFFF"/>
                </a:solidFill>
              </a:rPr>
              <a:t> portions of the assessment process.</a:t>
            </a:r>
          </a:p>
          <a:p>
            <a:pPr marL="342900" indent="-228600" defTabSz="914400">
              <a:lnSpc>
                <a:spcPts val="2600"/>
              </a:lnSpc>
              <a:spcAft>
                <a:spcPts val="1800"/>
              </a:spcAft>
              <a:buFont typeface="Arial" panose="020B0604020202020204" pitchFamily="34" charset="0"/>
              <a:buChar char="•"/>
            </a:pPr>
            <a:r>
              <a:rPr lang="en-US" sz="2100" dirty="0">
                <a:solidFill>
                  <a:srgbClr val="FFFFFF"/>
                </a:solidFill>
              </a:rPr>
              <a:t>303(d) impairments apply to the WQS </a:t>
            </a:r>
            <a:r>
              <a:rPr lang="en-US" sz="2100" u="sng" dirty="0">
                <a:solidFill>
                  <a:srgbClr val="FFFFFF"/>
                </a:solidFill>
              </a:rPr>
              <a:t>Beneficial Uses</a:t>
            </a:r>
            <a:r>
              <a:rPr lang="en-US" sz="2100" dirty="0">
                <a:solidFill>
                  <a:srgbClr val="FFFFFF"/>
                </a:solidFill>
              </a:rPr>
              <a:t>.</a:t>
            </a:r>
          </a:p>
          <a:p>
            <a:pPr marL="342900" indent="-228600" defTabSz="914400">
              <a:lnSpc>
                <a:spcPts val="2600"/>
              </a:lnSpc>
              <a:spcAft>
                <a:spcPts val="1800"/>
              </a:spcAft>
              <a:buFont typeface="Arial" panose="020B0604020202020204" pitchFamily="34" charset="0"/>
              <a:buChar char="•"/>
            </a:pPr>
            <a:r>
              <a:rPr lang="en-US" sz="2100" dirty="0">
                <a:solidFill>
                  <a:srgbClr val="FFFFFF"/>
                </a:solidFill>
              </a:rPr>
              <a:t>Most waterbodies </a:t>
            </a:r>
            <a:r>
              <a:rPr lang="en-US" sz="2000" dirty="0">
                <a:solidFill>
                  <a:srgbClr val="FFFFFF"/>
                </a:solidFill>
              </a:rPr>
              <a:t>remaining 303(d) listed will have </a:t>
            </a:r>
            <a:r>
              <a:rPr lang="en-US" sz="2000" u="sng" dirty="0">
                <a:solidFill>
                  <a:srgbClr val="FFFFFF"/>
                </a:solidFill>
              </a:rPr>
              <a:t>TMDLs</a:t>
            </a:r>
            <a:r>
              <a:rPr lang="en-US" sz="2000" dirty="0">
                <a:solidFill>
                  <a:srgbClr val="FFFFFF"/>
                </a:solidFill>
              </a:rPr>
              <a:t>.</a:t>
            </a:r>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Autofit/>
          </a:bodyPr>
          <a:lstStyle/>
          <a:p>
            <a:pPr defTabSz="914400">
              <a:spcAft>
                <a:spcPts val="600"/>
              </a:spcAft>
              <a:defRPr/>
            </a:pPr>
            <a:fld id="{26EF7911-DC9B-4A2A-BA69-BD22654B71C5}" type="slidenum">
              <a:rPr lang="en-US" sz="2400">
                <a:solidFill>
                  <a:srgbClr val="FFFFFF"/>
                </a:solidFill>
                <a:latin typeface="Calibri" panose="020F0502020204030204"/>
              </a:rPr>
              <a:pPr defTabSz="914400">
                <a:spcAft>
                  <a:spcPts val="600"/>
                </a:spcAft>
                <a:defRPr/>
              </a:pPr>
              <a:t>6</a:t>
            </a:fld>
            <a:endParaRPr lang="en-US" sz="2400" dirty="0">
              <a:solidFill>
                <a:srgbClr val="FFFFFF"/>
              </a:solidFill>
              <a:latin typeface="Calibri" panose="020F0502020204030204"/>
            </a:endParaRPr>
          </a:p>
        </p:txBody>
      </p:sp>
    </p:spTree>
    <p:extLst>
      <p:ext uri="{BB962C8B-B14F-4D97-AF65-F5344CB8AC3E}">
        <p14:creationId xmlns:p14="http://schemas.microsoft.com/office/powerpoint/2010/main" val="22618567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B536-C88C-41A1-9706-2E2A148A5C25}"/>
              </a:ext>
            </a:extLst>
          </p:cNvPr>
          <p:cNvSpPr>
            <a:spLocks noGrp="1"/>
          </p:cNvSpPr>
          <p:nvPr>
            <p:ph type="title"/>
          </p:nvPr>
        </p:nvSpPr>
        <p:spPr>
          <a:xfrm>
            <a:off x="386080" y="2340430"/>
            <a:ext cx="3426641" cy="1906450"/>
          </a:xfrm>
        </p:spPr>
        <p:txBody>
          <a:bodyPr vert="horz" lIns="91440" tIns="45720" rIns="91440" bIns="45720" rtlCol="0" anchor="ctr">
            <a:normAutofit/>
          </a:bodyPr>
          <a:lstStyle/>
          <a:p>
            <a:r>
              <a:rPr lang="en-US" sz="3700" kern="1200" dirty="0">
                <a:solidFill>
                  <a:schemeClr val="tx1"/>
                </a:solidFill>
                <a:latin typeface="+mj-lt"/>
                <a:ea typeface="+mj-ea"/>
                <a:cs typeface="+mj-cs"/>
              </a:rPr>
              <a:t>2018 303(d) Waters By GCSA Member MS4s</a:t>
            </a:r>
          </a:p>
        </p:txBody>
      </p:sp>
      <p:sp>
        <p:nvSpPr>
          <p:cNvPr id="16"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8210F5DD-9B10-4FE9-84BE-2325675AB3B6}"/>
              </a:ext>
            </a:extLst>
          </p:cNvPr>
          <p:cNvPicPr>
            <a:picLocks noChangeAspect="1"/>
          </p:cNvPicPr>
          <p:nvPr/>
        </p:nvPicPr>
        <p:blipFill>
          <a:blip r:embed="rId3"/>
          <a:stretch>
            <a:fillRect/>
          </a:stretch>
        </p:blipFill>
        <p:spPr>
          <a:xfrm>
            <a:off x="4206241" y="888577"/>
            <a:ext cx="4796066" cy="3236383"/>
          </a:xfrm>
          <a:prstGeom prst="rect">
            <a:avLst/>
          </a:prstGeom>
          <a:ln>
            <a:solidFill>
              <a:schemeClr val="accent1"/>
            </a:solidFill>
          </a:ln>
        </p:spPr>
      </p:pic>
      <p:sp>
        <p:nvSpPr>
          <p:cNvPr id="18"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4" name="Slide Number Placeholder 3">
            <a:extLst>
              <a:ext uri="{FF2B5EF4-FFF2-40B4-BE49-F238E27FC236}">
                <a16:creationId xmlns:a16="http://schemas.microsoft.com/office/drawing/2014/main" id="{FD4925DB-0011-4E94-9F9F-288BDAFBCFEA}"/>
              </a:ext>
            </a:extLst>
          </p:cNvPr>
          <p:cNvSpPr>
            <a:spLocks noGrp="1"/>
          </p:cNvSpPr>
          <p:nvPr>
            <p:ph type="sldNum" sz="quarter" idx="12"/>
          </p:nvPr>
        </p:nvSpPr>
        <p:spPr>
          <a:xfrm>
            <a:off x="6520921" y="6254750"/>
            <a:ext cx="2022138" cy="365125"/>
          </a:xfrm>
        </p:spPr>
        <p:txBody>
          <a:bodyPr vert="horz" lIns="91440" tIns="45720" rIns="91440" bIns="45720" rtlCol="0" anchor="ctr">
            <a:noAutofit/>
          </a:bodyPr>
          <a:lstStyle/>
          <a:p>
            <a:pPr defTabSz="914400">
              <a:spcAft>
                <a:spcPts val="600"/>
              </a:spcAft>
            </a:pPr>
            <a:fld id="{C00C9522-B4B7-4C19-8300-6A65E702E97C}" type="slidenum">
              <a:rPr lang="en-US" sz="2400">
                <a:solidFill>
                  <a:srgbClr val="FFFFFF"/>
                </a:solidFill>
              </a:rPr>
              <a:pPr defTabSz="914400">
                <a:spcAft>
                  <a:spcPts val="600"/>
                </a:spcAft>
              </a:pPr>
              <a:t>7</a:t>
            </a:fld>
            <a:endParaRPr lang="en-US" sz="2400" dirty="0">
              <a:solidFill>
                <a:srgbClr val="FFFFFF"/>
              </a:solidFill>
            </a:endParaRPr>
          </a:p>
        </p:txBody>
      </p:sp>
      <p:sp>
        <p:nvSpPr>
          <p:cNvPr id="8" name="Title 1">
            <a:extLst>
              <a:ext uri="{FF2B5EF4-FFF2-40B4-BE49-F238E27FC236}">
                <a16:creationId xmlns:a16="http://schemas.microsoft.com/office/drawing/2014/main" id="{92A758DD-7054-4DDD-A254-E2A656FC7507}"/>
              </a:ext>
            </a:extLst>
          </p:cNvPr>
          <p:cNvSpPr txBox="1">
            <a:spLocks/>
          </p:cNvSpPr>
          <p:nvPr/>
        </p:nvSpPr>
        <p:spPr>
          <a:xfrm>
            <a:off x="376465" y="4782963"/>
            <a:ext cx="3829776" cy="1906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tx1">
                    <a:lumMod val="65000"/>
                    <a:lumOff val="35000"/>
                  </a:schemeClr>
                </a:solidFill>
                <a:latin typeface="+mn-lt"/>
              </a:rPr>
              <a:t>Every GCSA Member has at least one 303(d) impaired waterbody within its MS4.</a:t>
            </a:r>
          </a:p>
          <a:p>
            <a:endParaRPr lang="en-US" sz="2000" dirty="0">
              <a:solidFill>
                <a:schemeClr val="tx1">
                  <a:lumMod val="65000"/>
                  <a:lumOff val="35000"/>
                </a:schemeClr>
              </a:solidFill>
              <a:latin typeface="+mn-lt"/>
            </a:endParaRPr>
          </a:p>
          <a:p>
            <a:r>
              <a:rPr lang="en-US" sz="2000" dirty="0">
                <a:solidFill>
                  <a:schemeClr val="tx1">
                    <a:lumMod val="65000"/>
                    <a:lumOff val="35000"/>
                  </a:schemeClr>
                </a:solidFill>
                <a:latin typeface="+mn-lt"/>
              </a:rPr>
              <a:t>OKR04’s “Special Conditions” has numerous 303(d) requirements.</a:t>
            </a:r>
          </a:p>
        </p:txBody>
      </p:sp>
    </p:spTree>
    <p:extLst>
      <p:ext uri="{BB962C8B-B14F-4D97-AF65-F5344CB8AC3E}">
        <p14:creationId xmlns:p14="http://schemas.microsoft.com/office/powerpoint/2010/main" val="251451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1972" y="228600"/>
            <a:ext cx="8615966" cy="646331"/>
          </a:xfrm>
          <a:prstGeom prst="rect">
            <a:avLst/>
          </a:prstGeom>
          <a:noFill/>
          <a:ln w="9525">
            <a:noFill/>
            <a:miter lim="800000"/>
            <a:headEnd/>
            <a:tailEnd/>
          </a:ln>
          <a:effectLst/>
        </p:spPr>
        <p:txBody>
          <a:bodyPr wrap="square">
            <a:spAutoFit/>
          </a:bodyPr>
          <a:lstStyle/>
          <a:p>
            <a:pPr>
              <a:spcBef>
                <a:spcPct val="50000"/>
              </a:spcBef>
            </a:pPr>
            <a:r>
              <a:rPr lang="en-US" sz="3600" dirty="0">
                <a:solidFill>
                  <a:schemeClr val="tx2"/>
                </a:solidFill>
                <a:latin typeface="+mj-lt"/>
                <a:ea typeface="+mj-ea"/>
                <a:cs typeface="+mj-cs"/>
              </a:rPr>
              <a:t>How 303(d) Segments &amp; Listings Change</a:t>
            </a:r>
          </a:p>
        </p:txBody>
      </p:sp>
      <p:sp>
        <p:nvSpPr>
          <p:cNvPr id="4" name="Slide Number Placeholder 3"/>
          <p:cNvSpPr>
            <a:spLocks noGrp="1"/>
          </p:cNvSpPr>
          <p:nvPr>
            <p:ph type="sldNum" sz="quarter" idx="12"/>
          </p:nvPr>
        </p:nvSpPr>
        <p:spPr/>
        <p:txBody>
          <a:bodyPr/>
          <a:lstStyle/>
          <a:p>
            <a:fld id="{26EF7911-DC9B-4A2A-BA69-BD22654B71C5}" type="slidenum">
              <a:rPr lang="en-US" sz="2400" smtClean="0"/>
              <a:t>8</a:t>
            </a:fld>
            <a:endParaRPr lang="en-US" sz="2400" dirty="0"/>
          </a:p>
        </p:txBody>
      </p:sp>
      <p:graphicFrame>
        <p:nvGraphicFramePr>
          <p:cNvPr id="5" name="Table 4">
            <a:extLst>
              <a:ext uri="{FF2B5EF4-FFF2-40B4-BE49-F238E27FC236}">
                <a16:creationId xmlns:a16="http://schemas.microsoft.com/office/drawing/2014/main" id="{31372493-F755-4652-BAE7-FC7270E52E81}"/>
              </a:ext>
            </a:extLst>
          </p:cNvPr>
          <p:cNvGraphicFramePr>
            <a:graphicFrameLocks noGrp="1"/>
          </p:cNvGraphicFramePr>
          <p:nvPr>
            <p:extLst>
              <p:ext uri="{D42A27DB-BD31-4B8C-83A1-F6EECF244321}">
                <p14:modId xmlns:p14="http://schemas.microsoft.com/office/powerpoint/2010/main" val="1884991906"/>
              </p:ext>
            </p:extLst>
          </p:nvPr>
        </p:nvGraphicFramePr>
        <p:xfrm>
          <a:off x="159024" y="1412356"/>
          <a:ext cx="8778916" cy="4950979"/>
        </p:xfrm>
        <a:graphic>
          <a:graphicData uri="http://schemas.openxmlformats.org/drawingml/2006/table">
            <a:tbl>
              <a:tblPr/>
              <a:tblGrid>
                <a:gridCol w="950644">
                  <a:extLst>
                    <a:ext uri="{9D8B030D-6E8A-4147-A177-3AD203B41FA5}">
                      <a16:colId xmlns:a16="http://schemas.microsoft.com/office/drawing/2014/main" val="3300333422"/>
                    </a:ext>
                  </a:extLst>
                </a:gridCol>
                <a:gridCol w="950644">
                  <a:extLst>
                    <a:ext uri="{9D8B030D-6E8A-4147-A177-3AD203B41FA5}">
                      <a16:colId xmlns:a16="http://schemas.microsoft.com/office/drawing/2014/main" val="4053504309"/>
                    </a:ext>
                  </a:extLst>
                </a:gridCol>
                <a:gridCol w="117818">
                  <a:extLst>
                    <a:ext uri="{9D8B030D-6E8A-4147-A177-3AD203B41FA5}">
                      <a16:colId xmlns:a16="http://schemas.microsoft.com/office/drawing/2014/main" val="2322561474"/>
                    </a:ext>
                  </a:extLst>
                </a:gridCol>
                <a:gridCol w="751090">
                  <a:extLst>
                    <a:ext uri="{9D8B030D-6E8A-4147-A177-3AD203B41FA5}">
                      <a16:colId xmlns:a16="http://schemas.microsoft.com/office/drawing/2014/main" val="1769256706"/>
                    </a:ext>
                  </a:extLst>
                </a:gridCol>
                <a:gridCol w="751090">
                  <a:extLst>
                    <a:ext uri="{9D8B030D-6E8A-4147-A177-3AD203B41FA5}">
                      <a16:colId xmlns:a16="http://schemas.microsoft.com/office/drawing/2014/main" val="3464731284"/>
                    </a:ext>
                  </a:extLst>
                </a:gridCol>
                <a:gridCol w="751090">
                  <a:extLst>
                    <a:ext uri="{9D8B030D-6E8A-4147-A177-3AD203B41FA5}">
                      <a16:colId xmlns:a16="http://schemas.microsoft.com/office/drawing/2014/main" val="1189580864"/>
                    </a:ext>
                  </a:extLst>
                </a:gridCol>
                <a:gridCol w="751090">
                  <a:extLst>
                    <a:ext uri="{9D8B030D-6E8A-4147-A177-3AD203B41FA5}">
                      <a16:colId xmlns:a16="http://schemas.microsoft.com/office/drawing/2014/main" val="1222590782"/>
                    </a:ext>
                  </a:extLst>
                </a:gridCol>
                <a:gridCol w="751090">
                  <a:extLst>
                    <a:ext uri="{9D8B030D-6E8A-4147-A177-3AD203B41FA5}">
                      <a16:colId xmlns:a16="http://schemas.microsoft.com/office/drawing/2014/main" val="3152289546"/>
                    </a:ext>
                  </a:extLst>
                </a:gridCol>
                <a:gridCol w="751090">
                  <a:extLst>
                    <a:ext uri="{9D8B030D-6E8A-4147-A177-3AD203B41FA5}">
                      <a16:colId xmlns:a16="http://schemas.microsoft.com/office/drawing/2014/main" val="2474466561"/>
                    </a:ext>
                  </a:extLst>
                </a:gridCol>
                <a:gridCol w="751090">
                  <a:extLst>
                    <a:ext uri="{9D8B030D-6E8A-4147-A177-3AD203B41FA5}">
                      <a16:colId xmlns:a16="http://schemas.microsoft.com/office/drawing/2014/main" val="1810198851"/>
                    </a:ext>
                  </a:extLst>
                </a:gridCol>
                <a:gridCol w="751090">
                  <a:extLst>
                    <a:ext uri="{9D8B030D-6E8A-4147-A177-3AD203B41FA5}">
                      <a16:colId xmlns:a16="http://schemas.microsoft.com/office/drawing/2014/main" val="1048160050"/>
                    </a:ext>
                  </a:extLst>
                </a:gridCol>
                <a:gridCol w="751090">
                  <a:extLst>
                    <a:ext uri="{9D8B030D-6E8A-4147-A177-3AD203B41FA5}">
                      <a16:colId xmlns:a16="http://schemas.microsoft.com/office/drawing/2014/main" val="855692383"/>
                    </a:ext>
                  </a:extLst>
                </a:gridCol>
              </a:tblGrid>
              <a:tr h="494147">
                <a:tc>
                  <a:txBody>
                    <a:bodyPr/>
                    <a:lstStyle/>
                    <a:p>
                      <a:pPr algn="ctr" fontAlgn="ctr"/>
                      <a:r>
                        <a:rPr lang="en-US" sz="1500" b="0" i="0" u="none" strike="noStrike" dirty="0">
                          <a:effectLst/>
                          <a:latin typeface="+mn-lt"/>
                        </a:rPr>
                        <a:t>SEGMENT</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1998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500" b="0" i="0" u="none" strike="noStrike" dirty="0">
                          <a:effectLst/>
                          <a:latin typeface="+mn-lt"/>
                        </a:rPr>
                        <a:t>2002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2004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2006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2008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2010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2012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2014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2016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500" b="0" i="0" u="none" strike="noStrike" dirty="0">
                          <a:effectLst/>
                          <a:latin typeface="+mn-lt"/>
                        </a:rPr>
                        <a:t>2018 303(d)</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07061993"/>
                  </a:ext>
                </a:extLst>
              </a:tr>
              <a:tr h="978577">
                <a:tc>
                  <a:txBody>
                    <a:bodyPr/>
                    <a:lstStyle/>
                    <a:p>
                      <a:pPr algn="l" fontAlgn="ctr"/>
                      <a:r>
                        <a:rPr lang="en-US" sz="1500" b="0" i="0" u="none" strike="noStrike" dirty="0">
                          <a:solidFill>
                            <a:schemeClr val="tx1">
                              <a:lumMod val="65000"/>
                              <a:lumOff val="35000"/>
                            </a:schemeClr>
                          </a:solidFill>
                          <a:effectLst/>
                          <a:latin typeface="+mn-lt"/>
                        </a:rPr>
                        <a:t>OK120420010130_00</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500" b="0" i="0" u="none" strike="noStrike" dirty="0">
                          <a:solidFill>
                            <a:schemeClr val="tx1">
                              <a:lumMod val="65000"/>
                              <a:lumOff val="35000"/>
                            </a:schemeClr>
                          </a:solidFill>
                          <a:effectLst/>
                          <a:latin typeface="+mn-lt"/>
                        </a:rPr>
                        <a:t>Metals Pathogens Pesticides Organics</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sz="1500" b="0" i="0" u="none" strike="noStrike" dirty="0">
                          <a:solidFill>
                            <a:schemeClr val="tx1">
                              <a:lumMod val="65000"/>
                              <a:lumOff val="35000"/>
                            </a:schemeClr>
                          </a:solidFill>
                          <a:effectLst/>
                          <a:latin typeface="+mn-lt"/>
                        </a:rPr>
                        <a:t>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500" b="0" i="0" u="none" strike="noStrike" dirty="0">
                          <a:solidFill>
                            <a:schemeClr val="tx1">
                              <a:lumMod val="65000"/>
                              <a:lumOff val="35000"/>
                            </a:schemeClr>
                          </a:solidFill>
                          <a:effectLst/>
                          <a:latin typeface="+mn-lt"/>
                        </a:rPr>
                        <a:t>Cat. 2</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Cat. 2</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Cat. 2</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pt-BR" sz="1500" b="0" i="0" u="none" strike="noStrike" dirty="0">
                          <a:solidFill>
                            <a:schemeClr val="tx1">
                              <a:lumMod val="65000"/>
                              <a:lumOff val="35000"/>
                            </a:schemeClr>
                          </a:solidFill>
                          <a:effectLst/>
                          <a:latin typeface="+mn-lt"/>
                        </a:rPr>
                        <a:t>O&amp;G 5a       TDS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Turb 5a      Thall 5a            O&amp;G 5a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pt-BR" sz="1500" b="0" i="0" u="none" strike="noStrike" dirty="0">
                          <a:solidFill>
                            <a:schemeClr val="tx1">
                              <a:lumMod val="65000"/>
                              <a:lumOff val="35000"/>
                            </a:schemeClr>
                          </a:solidFill>
                          <a:effectLst/>
                          <a:latin typeface="+mn-lt"/>
                        </a:rPr>
                        <a:t>Turb 5a       O&amp;G 5a       Ent 4a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l" fontAlgn="ctr"/>
                      <a:r>
                        <a:rPr lang="en-US" sz="1500" b="0" i="0" u="none" strike="noStrike" dirty="0">
                          <a:solidFill>
                            <a:schemeClr val="tx1">
                              <a:lumMod val="65000"/>
                              <a:lumOff val="35000"/>
                            </a:schemeClr>
                          </a:solidFill>
                          <a:effectLst/>
                          <a:latin typeface="+mn-lt"/>
                        </a:rPr>
                        <a:t>Turb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Turb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Turb 5a Ent 4a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extLst>
                  <a:ext uri="{0D108BD9-81ED-4DB2-BD59-A6C34878D82A}">
                    <a16:rowId xmlns:a16="http://schemas.microsoft.com/office/drawing/2014/main" val="1188881877"/>
                  </a:ext>
                </a:extLst>
              </a:tr>
              <a:tr h="772087">
                <a:tc>
                  <a:txBody>
                    <a:bodyPr/>
                    <a:lstStyle/>
                    <a:p>
                      <a:pPr algn="l" fontAlgn="ctr"/>
                      <a:r>
                        <a:rPr lang="en-US" sz="1500" b="0" i="0" u="none" strike="noStrike" dirty="0">
                          <a:solidFill>
                            <a:schemeClr val="tx1">
                              <a:lumMod val="65000"/>
                              <a:lumOff val="35000"/>
                            </a:schemeClr>
                          </a:solidFill>
                          <a:effectLst/>
                          <a:latin typeface="+mn-lt"/>
                        </a:rPr>
                        <a:t>OK120420010010_10</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ctr" fontAlgn="ctr"/>
                      <a:r>
                        <a:rPr lang="en-US" sz="1500" b="0" i="0" u="none" strike="noStrike" dirty="0">
                          <a:solidFill>
                            <a:schemeClr val="tx1">
                              <a:lumMod val="65000"/>
                              <a:lumOff val="35000"/>
                            </a:schemeClr>
                          </a:solidFill>
                          <a:effectLst/>
                          <a:latin typeface="+mn-lt"/>
                        </a:rPr>
                        <a:t>Metals Pathogens Pesticides Organics</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500" b="0" i="0" u="none" strike="noStrike" dirty="0">
                          <a:solidFill>
                            <a:schemeClr val="tx1">
                              <a:lumMod val="65000"/>
                              <a:lumOff val="35000"/>
                            </a:schemeClr>
                          </a:solidFill>
                          <a:effectLst/>
                          <a:latin typeface="+mn-lt"/>
                        </a:rPr>
                        <a:t>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ctr" fontAlgn="ctr"/>
                      <a:r>
                        <a:rPr lang="en-US" sz="1500" b="0" i="0" u="none" strike="noStrike" dirty="0">
                          <a:solidFill>
                            <a:schemeClr val="tx1">
                              <a:lumMod val="65000"/>
                              <a:lumOff val="35000"/>
                            </a:schemeClr>
                          </a:solidFill>
                          <a:effectLst/>
                          <a:latin typeface="+mn-lt"/>
                        </a:rPr>
                        <a:t>Not listed in 2002 IR</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Cat. 3</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Cad 5a  FC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Cad 5a  FC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Cad 5a  FC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Cad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Cd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Cd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Cd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320771"/>
                  </a:ext>
                </a:extLst>
              </a:tr>
              <a:tr h="1220792">
                <a:tc>
                  <a:txBody>
                    <a:bodyPr/>
                    <a:lstStyle/>
                    <a:p>
                      <a:pPr algn="l" fontAlgn="ctr"/>
                      <a:r>
                        <a:rPr lang="en-US" sz="1500" b="0" i="0" u="none" strike="noStrike" dirty="0">
                          <a:solidFill>
                            <a:schemeClr val="tx1">
                              <a:lumMod val="65000"/>
                              <a:lumOff val="35000"/>
                            </a:schemeClr>
                          </a:solidFill>
                          <a:effectLst/>
                          <a:latin typeface="+mn-lt"/>
                        </a:rPr>
                        <a:t>OK120420010010_00</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c>
                  <a:txBody>
                    <a:bodyPr/>
                    <a:lstStyle/>
                    <a:p>
                      <a:pPr algn="l" fontAlgn="ctr"/>
                      <a:r>
                        <a:rPr lang="en-US" sz="1500" b="0" i="0" u="none" strike="noStrike" dirty="0">
                          <a:solidFill>
                            <a:schemeClr val="tx1">
                              <a:lumMod val="65000"/>
                              <a:lumOff val="35000"/>
                            </a:schemeClr>
                          </a:solidFill>
                          <a:effectLst/>
                          <a:latin typeface="+mn-lt"/>
                        </a:rPr>
                        <a:t>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500" b="0" i="0" u="none" strike="noStrike" dirty="0">
                          <a:solidFill>
                            <a:schemeClr val="tx1">
                              <a:lumMod val="65000"/>
                              <a:lumOff val="35000"/>
                            </a:schemeClr>
                          </a:solidFill>
                          <a:effectLst/>
                          <a:latin typeface="+mn-lt"/>
                        </a:rPr>
                        <a:t>Lead 5</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FC 5    Ent 5    Ecol 5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FC 5a    Ent 5a    Ecol 5a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FC 5a     Ent 5a    TDS 5a              Lead 5a                 O&amp;G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Turb 5a      Thall 5a            O&amp;G 5a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pt-BR" sz="1500" b="0" i="0" u="none" strike="noStrike" dirty="0">
                          <a:solidFill>
                            <a:schemeClr val="tx1">
                              <a:lumMod val="65000"/>
                              <a:lumOff val="35000"/>
                            </a:schemeClr>
                          </a:solidFill>
                          <a:effectLst/>
                          <a:latin typeface="+mn-lt"/>
                        </a:rPr>
                        <a:t>Turb 5a       O&amp;G 5a       Ent 4a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Turb 5a Ent 4a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Turb 5a Ent 4a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500" b="0" i="0" u="none" strike="noStrike" dirty="0">
                          <a:solidFill>
                            <a:schemeClr val="tx1">
                              <a:lumMod val="65000"/>
                              <a:lumOff val="35000"/>
                            </a:schemeClr>
                          </a:solidFill>
                          <a:effectLst/>
                          <a:latin typeface="+mn-lt"/>
                        </a:rPr>
                        <a:t>Turb 5a Ent 4a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5959264"/>
                  </a:ext>
                </a:extLst>
              </a:tr>
              <a:tr h="684665">
                <a:tc>
                  <a:txBody>
                    <a:bodyPr/>
                    <a:lstStyle/>
                    <a:p>
                      <a:pPr algn="l" fontAlgn="ctr"/>
                      <a:r>
                        <a:rPr lang="en-US" sz="1500" b="0" i="0" u="none" strike="noStrike" dirty="0">
                          <a:solidFill>
                            <a:schemeClr val="tx1">
                              <a:lumMod val="65000"/>
                              <a:lumOff val="35000"/>
                            </a:schemeClr>
                          </a:solidFill>
                          <a:effectLst/>
                          <a:latin typeface="+mn-lt"/>
                        </a:rPr>
                        <a:t>OK120410010080_10</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algn="ctr" fontAlgn="ctr"/>
                      <a:r>
                        <a:rPr lang="en-US" sz="1500" b="0" i="0" u="none" strike="noStrike" dirty="0">
                          <a:solidFill>
                            <a:schemeClr val="tx1">
                              <a:lumMod val="65000"/>
                              <a:lumOff val="35000"/>
                            </a:schemeClr>
                          </a:solidFill>
                          <a:effectLst/>
                          <a:latin typeface="+mn-lt"/>
                        </a:rPr>
                        <a:t>Pathogens Pesticides Organics</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sz="1500" b="0" i="0" u="none" strike="noStrike" dirty="0">
                          <a:solidFill>
                            <a:schemeClr val="tx1">
                              <a:lumMod val="65000"/>
                              <a:lumOff val="35000"/>
                            </a:schemeClr>
                          </a:solidFill>
                          <a:effectLst/>
                          <a:latin typeface="+mn-lt"/>
                        </a:rPr>
                        <a:t>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ctr" fontAlgn="ctr"/>
                      <a:r>
                        <a:rPr lang="en-US" sz="1500" b="0" i="0" u="none" strike="noStrike" dirty="0">
                          <a:solidFill>
                            <a:schemeClr val="tx1">
                              <a:lumMod val="65000"/>
                              <a:lumOff val="35000"/>
                            </a:schemeClr>
                          </a:solidFill>
                          <a:effectLst/>
                          <a:latin typeface="+mn-lt"/>
                        </a:rPr>
                        <a:t>Cat. 3</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Cat. 3</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FC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FC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FC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Cat. 2</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Cat. 2</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Cat. 2</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Cat. 2</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extLst>
                  <a:ext uri="{0D108BD9-81ED-4DB2-BD59-A6C34878D82A}">
                    <a16:rowId xmlns:a16="http://schemas.microsoft.com/office/drawing/2014/main" val="3941668120"/>
                  </a:ext>
                </a:extLst>
              </a:tr>
              <a:tr h="800711">
                <a:tc>
                  <a:txBody>
                    <a:bodyPr/>
                    <a:lstStyle/>
                    <a:p>
                      <a:pPr algn="l" fontAlgn="ctr"/>
                      <a:r>
                        <a:rPr lang="en-US" sz="1500" b="0" i="0" u="none" strike="noStrike" dirty="0">
                          <a:solidFill>
                            <a:schemeClr val="tx1">
                              <a:lumMod val="65000"/>
                              <a:lumOff val="35000"/>
                            </a:schemeClr>
                          </a:solidFill>
                          <a:effectLst/>
                          <a:latin typeface="+mn-lt"/>
                        </a:rPr>
                        <a:t>OK120410010080_00</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tc>
                  <a:txBody>
                    <a:bodyPr/>
                    <a:lstStyle/>
                    <a:p>
                      <a:pPr algn="l" fontAlgn="ctr"/>
                      <a:r>
                        <a:rPr lang="en-US" sz="1500" b="0" i="0" u="none" strike="noStrike" dirty="0">
                          <a:solidFill>
                            <a:schemeClr val="tx1">
                              <a:lumMod val="65000"/>
                              <a:lumOff val="35000"/>
                            </a:schemeClr>
                          </a:solidFill>
                          <a:effectLst/>
                          <a:latin typeface="+mn-lt"/>
                        </a:rPr>
                        <a:t>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sz="1500" b="0" i="0" u="none" strike="noStrike" dirty="0">
                          <a:solidFill>
                            <a:schemeClr val="tx1">
                              <a:lumMod val="65000"/>
                              <a:lumOff val="35000"/>
                            </a:schemeClr>
                          </a:solidFill>
                          <a:effectLst/>
                          <a:latin typeface="+mn-lt"/>
                        </a:rPr>
                        <a:t>Path 5        TDS 5</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Ent 5   TDS 5              Turb 5</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TDS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pt-BR" sz="1500" b="0" i="0" u="none" strike="noStrike">
                          <a:solidFill>
                            <a:schemeClr val="tx1">
                              <a:lumMod val="65000"/>
                              <a:lumOff val="35000"/>
                            </a:schemeClr>
                          </a:solidFill>
                          <a:effectLst/>
                          <a:latin typeface="+mn-lt"/>
                        </a:rPr>
                        <a:t>Ent 5a    TDS 5a              O&amp;G 5a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pt-BR" sz="1500" b="0" i="0" u="none" strike="noStrike">
                          <a:solidFill>
                            <a:schemeClr val="tx1">
                              <a:lumMod val="65000"/>
                              <a:lumOff val="35000"/>
                            </a:schemeClr>
                          </a:solidFill>
                          <a:effectLst/>
                          <a:latin typeface="+mn-lt"/>
                        </a:rPr>
                        <a:t>Thall 5a            O&amp;G 5a       </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Ent 4a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Ent 4a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Ent 4a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tc>
                  <a:txBody>
                    <a:bodyPr/>
                    <a:lstStyle/>
                    <a:p>
                      <a:pPr algn="ctr" fontAlgn="ctr"/>
                      <a:r>
                        <a:rPr lang="en-US" sz="1500" b="0" i="0" u="none" strike="noStrike" dirty="0">
                          <a:solidFill>
                            <a:schemeClr val="tx1">
                              <a:lumMod val="65000"/>
                              <a:lumOff val="35000"/>
                            </a:schemeClr>
                          </a:solidFill>
                          <a:effectLst/>
                          <a:latin typeface="+mn-lt"/>
                        </a:rPr>
                        <a:t>Ent 4a</a:t>
                      </a:r>
                    </a:p>
                  </a:txBody>
                  <a:tcPr marL="9171" marR="9171" marT="91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1F5"/>
                    </a:solidFill>
                  </a:tcPr>
                </a:tc>
                <a:extLst>
                  <a:ext uri="{0D108BD9-81ED-4DB2-BD59-A6C34878D82A}">
                    <a16:rowId xmlns:a16="http://schemas.microsoft.com/office/drawing/2014/main" val="2713625070"/>
                  </a:ext>
                </a:extLst>
              </a:tr>
            </a:tbl>
          </a:graphicData>
        </a:graphic>
      </p:graphicFrame>
      <p:sp>
        <p:nvSpPr>
          <p:cNvPr id="6" name="TextBox 5">
            <a:extLst>
              <a:ext uri="{FF2B5EF4-FFF2-40B4-BE49-F238E27FC236}">
                <a16:creationId xmlns:a16="http://schemas.microsoft.com/office/drawing/2014/main" id="{B14BC36D-05EB-46B0-B6BC-2DB990B28095}"/>
              </a:ext>
            </a:extLst>
          </p:cNvPr>
          <p:cNvSpPr txBox="1"/>
          <p:nvPr/>
        </p:nvSpPr>
        <p:spPr>
          <a:xfrm>
            <a:off x="321972" y="987608"/>
            <a:ext cx="4996872" cy="369332"/>
          </a:xfrm>
          <a:prstGeom prst="rect">
            <a:avLst/>
          </a:prstGeom>
          <a:noFill/>
        </p:spPr>
        <p:txBody>
          <a:bodyPr wrap="square" rtlCol="0">
            <a:spAutoFit/>
          </a:bodyPr>
          <a:lstStyle/>
          <a:p>
            <a:r>
              <a:rPr lang="en-US" i="1" dirty="0">
                <a:solidFill>
                  <a:schemeClr val="tx2">
                    <a:lumMod val="75000"/>
                  </a:schemeClr>
                </a:solidFill>
              </a:rPr>
              <a:t>Arkansas River segments in Tulsa area.</a:t>
            </a:r>
          </a:p>
        </p:txBody>
      </p:sp>
    </p:spTree>
    <p:extLst>
      <p:ext uri="{BB962C8B-B14F-4D97-AF65-F5344CB8AC3E}">
        <p14:creationId xmlns:p14="http://schemas.microsoft.com/office/powerpoint/2010/main" val="361039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omputer keyboard&#10;&#10;Description automatically generated">
            <a:extLst>
              <a:ext uri="{FF2B5EF4-FFF2-40B4-BE49-F238E27FC236}">
                <a16:creationId xmlns:a16="http://schemas.microsoft.com/office/drawing/2014/main" id="{97D0393C-BBD8-4163-B483-81AD7EED32D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33333"/>
          <a:stretch/>
        </p:blipFill>
        <p:spPr>
          <a:xfrm>
            <a:off x="20" y="6071"/>
            <a:ext cx="9143980" cy="6857990"/>
          </a:xfrm>
          <a:prstGeom prst="rect">
            <a:avLst/>
          </a:prstGeom>
        </p:spPr>
      </p:pic>
      <p:sp>
        <p:nvSpPr>
          <p:cNvPr id="2" name="Text Box 2"/>
          <p:cNvSpPr txBox="1">
            <a:spLocks noChangeArrowheads="1"/>
          </p:cNvSpPr>
          <p:nvPr/>
        </p:nvSpPr>
        <p:spPr bwMode="auto">
          <a:xfrm>
            <a:off x="628650" y="365126"/>
            <a:ext cx="7886700" cy="1084984"/>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4400" dirty="0">
                <a:solidFill>
                  <a:srgbClr val="FFFFFF"/>
                </a:solidFill>
                <a:latin typeface="+mj-lt"/>
                <a:ea typeface="+mj-ea"/>
                <a:cs typeface="+mj-cs"/>
              </a:rPr>
              <a:t>2021 OKR04’s 303(d) Requirements</a:t>
            </a:r>
          </a:p>
        </p:txBody>
      </p:sp>
      <p:sp>
        <p:nvSpPr>
          <p:cNvPr id="3" name="Rectangle 3"/>
          <p:cNvSpPr>
            <a:spLocks noChangeArrowheads="1"/>
          </p:cNvSpPr>
          <p:nvPr/>
        </p:nvSpPr>
        <p:spPr bwMode="auto">
          <a:xfrm>
            <a:off x="628650" y="1689100"/>
            <a:ext cx="7886700" cy="4530725"/>
          </a:xfrm>
          <a:prstGeom prst="rect">
            <a:avLst/>
          </a:prstGeom>
          <a:solidFill>
            <a:schemeClr val="bg1">
              <a:lumMod val="95000"/>
              <a:lumOff val="5000"/>
              <a:alpha val="70000"/>
            </a:schemeClr>
          </a:solidFill>
        </p:spPr>
        <p:txBody>
          <a:bodyPr vert="horz" lIns="91440" tIns="45720" rIns="91440" bIns="45720" rtlCol="0">
            <a:normAutofit/>
          </a:bodyPr>
          <a:lstStyle/>
          <a:p>
            <a:pPr marR="0" defTabSz="914400">
              <a:lnSpc>
                <a:spcPts val="2640"/>
              </a:lnSpc>
              <a:spcBef>
                <a:spcPts val="0"/>
              </a:spcBef>
              <a:spcAft>
                <a:spcPts val="1200"/>
              </a:spcAft>
            </a:pPr>
            <a:r>
              <a:rPr lang="en-US" sz="2200" dirty="0">
                <a:ln>
                  <a:noFill/>
                </a:ln>
                <a:solidFill>
                  <a:srgbClr val="FFFFFF"/>
                </a:solidFill>
                <a:effectLst/>
              </a:rPr>
              <a:t>The draft 2021 OKR04 permit requires:</a:t>
            </a:r>
          </a:p>
          <a:p>
            <a:pPr marL="342900" marR="0" indent="-228600" defTabSz="914400">
              <a:lnSpc>
                <a:spcPts val="2640"/>
              </a:lnSpc>
              <a:spcBef>
                <a:spcPts val="0"/>
              </a:spcBef>
              <a:spcAft>
                <a:spcPts val="1200"/>
              </a:spcAft>
              <a:buFont typeface="Arial" panose="020B0604020202020204" pitchFamily="34" charset="0"/>
              <a:buChar char="•"/>
            </a:pPr>
            <a:r>
              <a:rPr lang="en-US" sz="2000" b="1" dirty="0">
                <a:ln>
                  <a:noFill/>
                </a:ln>
                <a:solidFill>
                  <a:schemeClr val="accent2">
                    <a:lumMod val="60000"/>
                    <a:lumOff val="40000"/>
                  </a:schemeClr>
                </a:solidFill>
                <a:effectLst/>
              </a:rPr>
              <a:t>IV.A.1.a</a:t>
            </a:r>
            <a:r>
              <a:rPr lang="en-US" sz="2000" dirty="0">
                <a:ln>
                  <a:noFill/>
                </a:ln>
                <a:solidFill>
                  <a:srgbClr val="FFFFFF"/>
                </a:solidFill>
                <a:effectLst/>
              </a:rPr>
              <a:t>: List and implement </a:t>
            </a:r>
            <a:r>
              <a:rPr lang="en-US" sz="2000" u="sng" dirty="0">
                <a:ln>
                  <a:noFill/>
                </a:ln>
                <a:solidFill>
                  <a:srgbClr val="FFFFFF"/>
                </a:solidFill>
                <a:effectLst/>
              </a:rPr>
              <a:t>BMPs</a:t>
            </a:r>
            <a:r>
              <a:rPr lang="en-US" sz="2000" dirty="0">
                <a:ln>
                  <a:noFill/>
                </a:ln>
                <a:solidFill>
                  <a:srgbClr val="FFFFFF"/>
                </a:solidFill>
                <a:effectLst/>
              </a:rPr>
              <a:t> to reduce 303(d) pollutants of concern (POCs), and describe how the BMPs will reduce POCs.</a:t>
            </a:r>
          </a:p>
          <a:p>
            <a:pPr marL="342900" marR="0" indent="-228600" defTabSz="914400">
              <a:lnSpc>
                <a:spcPts val="2640"/>
              </a:lnSpc>
              <a:spcBef>
                <a:spcPts val="0"/>
              </a:spcBef>
              <a:spcAft>
                <a:spcPts val="1200"/>
              </a:spcAft>
              <a:buFont typeface="Arial" panose="020B0604020202020204" pitchFamily="34" charset="0"/>
              <a:buChar char="•"/>
            </a:pPr>
            <a:r>
              <a:rPr lang="en-US" sz="2000" b="1" dirty="0">
                <a:ln>
                  <a:noFill/>
                </a:ln>
                <a:solidFill>
                  <a:schemeClr val="accent2">
                    <a:lumMod val="60000"/>
                    <a:lumOff val="40000"/>
                  </a:schemeClr>
                </a:solidFill>
                <a:effectLst/>
              </a:rPr>
              <a:t>IV.A.1.b</a:t>
            </a:r>
            <a:r>
              <a:rPr lang="en-US" sz="2000" dirty="0">
                <a:ln>
                  <a:noFill/>
                </a:ln>
                <a:solidFill>
                  <a:srgbClr val="FFFFFF"/>
                </a:solidFill>
                <a:effectLst/>
              </a:rPr>
              <a:t>: Your </a:t>
            </a:r>
            <a:r>
              <a:rPr lang="en-US" sz="2000" u="sng" dirty="0">
                <a:ln>
                  <a:noFill/>
                </a:ln>
                <a:solidFill>
                  <a:srgbClr val="FFFFFF"/>
                </a:solidFill>
                <a:effectLst/>
              </a:rPr>
              <a:t>outreach</a:t>
            </a:r>
            <a:r>
              <a:rPr lang="en-US" sz="2000" dirty="0">
                <a:ln>
                  <a:noFill/>
                </a:ln>
                <a:solidFill>
                  <a:srgbClr val="FFFFFF"/>
                </a:solidFill>
                <a:effectLst/>
              </a:rPr>
              <a:t> programs must target groups likely to cause impacts and be significant sources of 303(d) pollutants.</a:t>
            </a:r>
          </a:p>
          <a:p>
            <a:pPr marL="342900" marR="0" indent="-228600" defTabSz="914400">
              <a:lnSpc>
                <a:spcPts val="2640"/>
              </a:lnSpc>
              <a:spcBef>
                <a:spcPts val="0"/>
              </a:spcBef>
              <a:spcAft>
                <a:spcPts val="1200"/>
              </a:spcAft>
              <a:buFont typeface="Arial" panose="020B0604020202020204" pitchFamily="34" charset="0"/>
              <a:buChar char="•"/>
            </a:pPr>
            <a:r>
              <a:rPr lang="en-US" sz="2000" b="1" dirty="0">
                <a:ln>
                  <a:noFill/>
                </a:ln>
                <a:solidFill>
                  <a:schemeClr val="accent2">
                    <a:lumMod val="60000"/>
                    <a:lumOff val="40000"/>
                  </a:schemeClr>
                </a:solidFill>
                <a:effectLst/>
              </a:rPr>
              <a:t>IV.A.1.c</a:t>
            </a:r>
            <a:r>
              <a:rPr lang="en-US" sz="2000" dirty="0">
                <a:ln>
                  <a:noFill/>
                </a:ln>
                <a:solidFill>
                  <a:srgbClr val="FFFFFF"/>
                </a:solidFill>
                <a:effectLst/>
              </a:rPr>
              <a:t>: Identify the </a:t>
            </a:r>
            <a:r>
              <a:rPr lang="en-US" sz="2000" u="sng" dirty="0">
                <a:ln>
                  <a:noFill/>
                </a:ln>
                <a:solidFill>
                  <a:srgbClr val="FFFFFF"/>
                </a:solidFill>
                <a:effectLst/>
              </a:rPr>
              <a:t>discharges</a:t>
            </a:r>
            <a:r>
              <a:rPr lang="en-US" sz="2000" dirty="0">
                <a:ln>
                  <a:noFill/>
                </a:ln>
                <a:solidFill>
                  <a:srgbClr val="FFFFFF"/>
                </a:solidFill>
                <a:effectLst/>
              </a:rPr>
              <a:t> that contribute significant pollutants to your 303(d) impaired waters.</a:t>
            </a:r>
          </a:p>
          <a:p>
            <a:pPr marL="342900" marR="0" indent="-228600" defTabSz="914400">
              <a:lnSpc>
                <a:spcPts val="2640"/>
              </a:lnSpc>
              <a:spcBef>
                <a:spcPts val="0"/>
              </a:spcBef>
              <a:spcAft>
                <a:spcPts val="1200"/>
              </a:spcAft>
              <a:buFont typeface="Arial" panose="020B0604020202020204" pitchFamily="34" charset="0"/>
              <a:buChar char="•"/>
            </a:pPr>
            <a:r>
              <a:rPr lang="en-US" sz="2000" b="1" dirty="0">
                <a:ln>
                  <a:noFill/>
                </a:ln>
                <a:solidFill>
                  <a:schemeClr val="accent2">
                    <a:lumMod val="60000"/>
                    <a:lumOff val="40000"/>
                  </a:schemeClr>
                </a:solidFill>
                <a:effectLst/>
              </a:rPr>
              <a:t>IV.A.1.d</a:t>
            </a:r>
            <a:r>
              <a:rPr lang="en-US" sz="2000" dirty="0">
                <a:ln>
                  <a:noFill/>
                </a:ln>
                <a:solidFill>
                  <a:srgbClr val="FFFFFF"/>
                </a:solidFill>
                <a:effectLst/>
              </a:rPr>
              <a:t>: You must </a:t>
            </a:r>
            <a:r>
              <a:rPr lang="en-US" sz="2000" u="sng" dirty="0">
                <a:ln>
                  <a:noFill/>
                </a:ln>
                <a:solidFill>
                  <a:srgbClr val="FFFFFF"/>
                </a:solidFill>
                <a:effectLst/>
              </a:rPr>
              <a:t>locate areas</a:t>
            </a:r>
            <a:r>
              <a:rPr lang="en-US" sz="2000" dirty="0">
                <a:ln>
                  <a:noFill/>
                </a:ln>
                <a:solidFill>
                  <a:srgbClr val="FFFFFF"/>
                </a:solidFill>
                <a:effectLst/>
              </a:rPr>
              <a:t> most likely to have significant discharges of 303(d) pollutants.</a:t>
            </a:r>
          </a:p>
          <a:p>
            <a:pPr marL="342900" marR="0" indent="-228600" defTabSz="914400">
              <a:lnSpc>
                <a:spcPts val="2640"/>
              </a:lnSpc>
              <a:spcBef>
                <a:spcPts val="0"/>
              </a:spcBef>
              <a:spcAft>
                <a:spcPts val="1200"/>
              </a:spcAft>
              <a:buFont typeface="Arial" panose="020B0604020202020204" pitchFamily="34" charset="0"/>
              <a:buChar char="•"/>
            </a:pPr>
            <a:r>
              <a:rPr lang="en-US" sz="2000" b="1" dirty="0">
                <a:ln>
                  <a:noFill/>
                </a:ln>
                <a:solidFill>
                  <a:schemeClr val="accent2">
                    <a:lumMod val="60000"/>
                    <a:lumOff val="40000"/>
                  </a:schemeClr>
                </a:solidFill>
                <a:effectLst/>
              </a:rPr>
              <a:t>IV.A.1.d</a:t>
            </a:r>
            <a:r>
              <a:rPr lang="en-US" sz="2000" dirty="0">
                <a:ln>
                  <a:noFill/>
                </a:ln>
                <a:solidFill>
                  <a:srgbClr val="FFFFFF"/>
                </a:solidFill>
                <a:effectLst/>
              </a:rPr>
              <a:t>: You must </a:t>
            </a:r>
            <a:r>
              <a:rPr lang="en-US" sz="2000" u="sng" dirty="0">
                <a:ln>
                  <a:noFill/>
                </a:ln>
                <a:solidFill>
                  <a:srgbClr val="FFFFFF"/>
                </a:solidFill>
                <a:effectLst/>
              </a:rPr>
              <a:t>conduct inspections</a:t>
            </a:r>
            <a:r>
              <a:rPr lang="en-US" sz="2000" dirty="0">
                <a:ln>
                  <a:noFill/>
                </a:ln>
                <a:solidFill>
                  <a:srgbClr val="FFFFFF"/>
                </a:solidFill>
                <a:effectLst/>
              </a:rPr>
              <a:t> of illicit discharges based upon your priority areas in your 303(d) watersheds. </a:t>
            </a:r>
          </a:p>
        </p:txBody>
      </p:sp>
      <p:sp>
        <p:nvSpPr>
          <p:cNvPr id="21" name="Slide Number Placeholder 3">
            <a:extLst>
              <a:ext uri="{FF2B5EF4-FFF2-40B4-BE49-F238E27FC236}">
                <a16:creationId xmlns:a16="http://schemas.microsoft.com/office/drawing/2014/main" id="{460AB4B7-8B3B-4C46-BAA0-55FA57A8B5CB}"/>
              </a:ext>
            </a:extLst>
          </p:cNvPr>
          <p:cNvSpPr>
            <a:spLocks noGrp="1"/>
          </p:cNvSpPr>
          <p:nvPr>
            <p:ph type="sldNum" sz="quarter" idx="12"/>
          </p:nvPr>
        </p:nvSpPr>
        <p:spPr>
          <a:xfrm>
            <a:off x="6457950" y="6356351"/>
            <a:ext cx="2057400" cy="365125"/>
          </a:xfrm>
        </p:spPr>
        <p:txBody>
          <a:bodyPr/>
          <a:lstStyle/>
          <a:p>
            <a:fld id="{26EF7911-DC9B-4A2A-BA69-BD22654B71C5}" type="slidenum">
              <a:rPr lang="en-US" sz="2400" smtClean="0"/>
              <a:t>9</a:t>
            </a:fld>
            <a:endParaRPr lang="en-US" sz="2400" dirty="0"/>
          </a:p>
        </p:txBody>
      </p:sp>
    </p:spTree>
    <p:extLst>
      <p:ext uri="{BB962C8B-B14F-4D97-AF65-F5344CB8AC3E}">
        <p14:creationId xmlns:p14="http://schemas.microsoft.com/office/powerpoint/2010/main" val="569804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4405</Words>
  <Application>Microsoft Office PowerPoint</Application>
  <PresentationFormat>On-screen Show (4:3)</PresentationFormat>
  <Paragraphs>363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Sensitive Waters: 303(d) TMDLs ARC  and ORW</vt:lpstr>
      <vt:lpstr>PowerPoint Presentation</vt:lpstr>
      <vt:lpstr>PowerPoint Presentation</vt:lpstr>
      <vt:lpstr>PowerPoint Presentation</vt:lpstr>
      <vt:lpstr>303(d) Impairment</vt:lpstr>
      <vt:lpstr>PowerPoint Presentation</vt:lpstr>
      <vt:lpstr>2018 303(d) Waters By GCSA Member MS4s</vt:lpstr>
      <vt:lpstr>PowerPoint Presentation</vt:lpstr>
      <vt:lpstr>PowerPoint Presentation</vt:lpstr>
      <vt:lpstr>PowerPoint Presentation</vt:lpstr>
      <vt:lpstr>What Is a Total Maximum Daily Load (TMDL)</vt:lpstr>
      <vt:lpstr>2018 Completed TMDLs Near GCSA Member MS4s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Ends the GCSA Workbook Series on OKR04 Stormwater Permit Basics.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Sensitive Waters: 303(d) TMDLs ARC  and ORW</dc:title>
  <dc:creator>Richard Smith</dc:creator>
  <cp:lastModifiedBy>Richard Smith</cp:lastModifiedBy>
  <cp:revision>48</cp:revision>
  <dcterms:created xsi:type="dcterms:W3CDTF">2020-09-28T19:59:43Z</dcterms:created>
  <dcterms:modified xsi:type="dcterms:W3CDTF">2021-01-27T16:25:25Z</dcterms:modified>
</cp:coreProperties>
</file>